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93" r:id="rId2"/>
    <p:sldId id="327" r:id="rId3"/>
    <p:sldId id="333" r:id="rId4"/>
    <p:sldId id="331" r:id="rId5"/>
    <p:sldId id="332" r:id="rId6"/>
    <p:sldId id="343" r:id="rId7"/>
    <p:sldId id="329" r:id="rId8"/>
    <p:sldId id="338" r:id="rId9"/>
    <p:sldId id="328" r:id="rId10"/>
    <p:sldId id="307" r:id="rId11"/>
    <p:sldId id="309" r:id="rId12"/>
    <p:sldId id="320" r:id="rId13"/>
    <p:sldId id="340" r:id="rId14"/>
    <p:sldId id="310" r:id="rId15"/>
    <p:sldId id="321" r:id="rId16"/>
    <p:sldId id="337" r:id="rId17"/>
    <p:sldId id="305" r:id="rId18"/>
    <p:sldId id="341" r:id="rId19"/>
    <p:sldId id="342" r:id="rId20"/>
    <p:sldId id="316" r:id="rId21"/>
    <p:sldId id="325" r:id="rId22"/>
    <p:sldId id="326" r:id="rId23"/>
    <p:sldId id="339"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5F07"/>
    <a:srgbClr val="1921D4"/>
    <a:srgbClr val="289300"/>
    <a:srgbClr val="005B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99" autoAdjust="0"/>
    <p:restoredTop sz="78695" autoAdjust="0"/>
  </p:normalViewPr>
  <p:slideViewPr>
    <p:cSldViewPr snapToGrid="0" snapToObjects="1">
      <p:cViewPr>
        <p:scale>
          <a:sx n="100" d="100"/>
          <a:sy n="100" d="100"/>
        </p:scale>
        <p:origin x="1984" y="200"/>
      </p:cViewPr>
      <p:guideLst>
        <p:guide orient="horz" pos="2160"/>
        <p:guide pos="2880"/>
      </p:guideLst>
    </p:cSldViewPr>
  </p:slideViewPr>
  <p:outlineViewPr>
    <p:cViewPr>
      <p:scale>
        <a:sx n="33" d="100"/>
        <a:sy n="33" d="100"/>
      </p:scale>
      <p:origin x="0" y="184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58296E-3552-4748-B727-16957A580655}" type="datetimeFigureOut">
              <a:rPr lang="en-US" smtClean="0"/>
              <a:t>11/6/17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04FA9-CEC2-A442-9025-33BD45C44669}" type="slidenum">
              <a:rPr lang="en-US" smtClean="0"/>
              <a:t>‹#›</a:t>
            </a:fld>
            <a:endParaRPr lang="en-US"/>
          </a:p>
        </p:txBody>
      </p:sp>
    </p:spTree>
    <p:extLst>
      <p:ext uri="{BB962C8B-B14F-4D97-AF65-F5344CB8AC3E}">
        <p14:creationId xmlns:p14="http://schemas.microsoft.com/office/powerpoint/2010/main" val="11352462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 Mayor Tait,</a:t>
            </a:r>
            <a:r>
              <a:rPr lang="en-US" baseline="0" dirty="0" smtClean="0"/>
              <a:t> </a:t>
            </a:r>
            <a:r>
              <a:rPr lang="en-US" dirty="0" smtClean="0"/>
              <a:t>My name is Marion</a:t>
            </a:r>
            <a:r>
              <a:rPr lang="en-US" baseline="0" dirty="0" smtClean="0"/>
              <a:t> Pape, I am Past President of the BC Sustainable Energy Association and on the 100% RE Team</a:t>
            </a:r>
          </a:p>
          <a:p>
            <a:endParaRPr lang="en-US" baseline="0" dirty="0" smtClean="0"/>
          </a:p>
        </p:txBody>
      </p:sp>
      <p:sp>
        <p:nvSpPr>
          <p:cNvPr id="4" name="Slide Number Placeholder 3"/>
          <p:cNvSpPr>
            <a:spLocks noGrp="1"/>
          </p:cNvSpPr>
          <p:nvPr>
            <p:ph type="sldNum" sz="quarter" idx="10"/>
          </p:nvPr>
        </p:nvSpPr>
        <p:spPr/>
        <p:txBody>
          <a:bodyPr/>
          <a:lstStyle/>
          <a:p>
            <a:fld id="{99B04FA9-CEC2-A442-9025-33BD45C44669}" type="slidenum">
              <a:rPr lang="en-US" smtClean="0"/>
              <a:t>1</a:t>
            </a:fld>
            <a:endParaRPr lang="en-US"/>
          </a:p>
        </p:txBody>
      </p:sp>
    </p:spTree>
    <p:extLst>
      <p:ext uri="{BB962C8B-B14F-4D97-AF65-F5344CB8AC3E}">
        <p14:creationId xmlns:p14="http://schemas.microsoft.com/office/powerpoint/2010/main" val="3954892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1" i="1" dirty="0"/>
          </a:p>
        </p:txBody>
      </p:sp>
      <p:sp>
        <p:nvSpPr>
          <p:cNvPr id="4" name="Slide Number Placeholder 3"/>
          <p:cNvSpPr>
            <a:spLocks noGrp="1"/>
          </p:cNvSpPr>
          <p:nvPr>
            <p:ph type="sldNum" sz="quarter" idx="10"/>
          </p:nvPr>
        </p:nvSpPr>
        <p:spPr/>
        <p:txBody>
          <a:bodyPr/>
          <a:lstStyle/>
          <a:p>
            <a:fld id="{99B04FA9-CEC2-A442-9025-33BD45C44669}" type="slidenum">
              <a:rPr lang="en-US" smtClean="0"/>
              <a:t>2</a:t>
            </a:fld>
            <a:endParaRPr lang="en-US"/>
          </a:p>
        </p:txBody>
      </p:sp>
    </p:spTree>
    <p:extLst>
      <p:ext uri="{BB962C8B-B14F-4D97-AF65-F5344CB8AC3E}">
        <p14:creationId xmlns:p14="http://schemas.microsoft.com/office/powerpoint/2010/main" val="1888387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3</a:t>
            </a:fld>
            <a:endParaRPr lang="en-US"/>
          </a:p>
        </p:txBody>
      </p:sp>
    </p:spTree>
    <p:extLst>
      <p:ext uri="{BB962C8B-B14F-4D97-AF65-F5344CB8AC3E}">
        <p14:creationId xmlns:p14="http://schemas.microsoft.com/office/powerpoint/2010/main" val="46673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8</a:t>
            </a:fld>
            <a:endParaRPr lang="en-US"/>
          </a:p>
        </p:txBody>
      </p:sp>
    </p:spTree>
    <p:extLst>
      <p:ext uri="{BB962C8B-B14F-4D97-AF65-F5344CB8AC3E}">
        <p14:creationId xmlns:p14="http://schemas.microsoft.com/office/powerpoint/2010/main" val="4498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9</a:t>
            </a:fld>
            <a:endParaRPr lang="en-US"/>
          </a:p>
        </p:txBody>
      </p:sp>
    </p:spTree>
    <p:extLst>
      <p:ext uri="{BB962C8B-B14F-4D97-AF65-F5344CB8AC3E}">
        <p14:creationId xmlns:p14="http://schemas.microsoft.com/office/powerpoint/2010/main" val="252635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My </a:t>
            </a:r>
            <a:r>
              <a:rPr lang="en-US" sz="1200" dirty="0" err="1" smtClean="0"/>
              <a:t>speciality</a:t>
            </a:r>
            <a:r>
              <a:rPr lang="en-US" sz="1200" dirty="0" smtClean="0"/>
              <a:t> is in developing networks, engaging communities and building large movements. I am working</a:t>
            </a:r>
            <a:r>
              <a:rPr lang="en-US" sz="1200" baseline="0" dirty="0" smtClean="0"/>
              <a:t> with GVAT and CIC to bring the large environmental issues of the day to the table and work with faith groups, </a:t>
            </a:r>
            <a:r>
              <a:rPr lang="en-US" sz="1200" baseline="0" dirty="0" err="1" smtClean="0"/>
              <a:t>labour</a:t>
            </a:r>
            <a:r>
              <a:rPr lang="en-US" sz="1200" baseline="0" dirty="0" smtClean="0"/>
              <a:t> unions, CBO’s and </a:t>
            </a:r>
            <a:r>
              <a:rPr lang="en-US" sz="1200" baseline="0" dirty="0" err="1" smtClean="0"/>
              <a:t>Environmenatla</a:t>
            </a:r>
            <a:r>
              <a:rPr lang="en-US" sz="1200" baseline="0" dirty="0" smtClean="0"/>
              <a:t> groups</a:t>
            </a:r>
            <a:endParaRPr lang="en-US" sz="1200" dirty="0" smtClean="0"/>
          </a:p>
          <a:p>
            <a:endParaRPr lang="en-US" sz="1200" dirty="0" smtClean="0"/>
          </a:p>
          <a:p>
            <a:r>
              <a:rPr lang="en-US" sz="1200" dirty="0" smtClean="0"/>
              <a:t>Founded</a:t>
            </a:r>
            <a:r>
              <a:rPr lang="en-US" sz="1200" baseline="0" dirty="0" smtClean="0"/>
              <a:t> in</a:t>
            </a:r>
            <a:r>
              <a:rPr lang="en-US" sz="1200" dirty="0" smtClean="0"/>
              <a:t> 2004,</a:t>
            </a:r>
            <a:r>
              <a:rPr lang="en-US" sz="1200" baseline="0" dirty="0" smtClean="0"/>
              <a:t> </a:t>
            </a:r>
            <a:r>
              <a:rPr lang="en-US" sz="1200" dirty="0" smtClean="0"/>
              <a:t>500 members and 5 chapters across BC</a:t>
            </a:r>
            <a:r>
              <a:rPr lang="en-US" sz="1200" baseline="0" dirty="0" smtClean="0"/>
              <a:t> </a:t>
            </a:r>
            <a:r>
              <a:rPr lang="en-US" sz="1200" dirty="0" smtClean="0"/>
              <a:t>working to educate and empower British Columbians on sustainable energy transition</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Cool It! Climate Leadership Training offers workshops in grades 4 to 7.</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BCSEA brings energy issues forward to </a:t>
            </a:r>
            <a:r>
              <a:rPr lang="en-CA" sz="1200" kern="1200" dirty="0" err="1" smtClean="0">
                <a:solidFill>
                  <a:schemeClr val="tx1"/>
                </a:solidFill>
                <a:effectLst/>
                <a:latin typeface="+mn-lt"/>
                <a:ea typeface="+mn-ea"/>
                <a:cs typeface="+mn-cs"/>
              </a:rPr>
              <a:t>govt</a:t>
            </a:r>
            <a:r>
              <a:rPr lang="en-CA" sz="1200" kern="1200" dirty="0" smtClean="0">
                <a:solidFill>
                  <a:schemeClr val="tx1"/>
                </a:solidFill>
                <a:effectLst/>
                <a:latin typeface="+mn-lt"/>
                <a:ea typeface="+mn-ea"/>
                <a:cs typeface="+mn-cs"/>
              </a:rPr>
              <a:t>, business and communities. </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BCSEA intervenes in Utilities Commission reviews of the energy plans of BC Hydro and other utilities.</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This presentation tonight is a part of our work in empowering communities</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10</a:t>
            </a:fld>
            <a:endParaRPr lang="en-US"/>
          </a:p>
        </p:txBody>
      </p:sp>
    </p:spTree>
    <p:extLst>
      <p:ext uri="{BB962C8B-B14F-4D97-AF65-F5344CB8AC3E}">
        <p14:creationId xmlns:p14="http://schemas.microsoft.com/office/powerpoint/2010/main" val="3342929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One starts with the data on energy use and emissions</a:t>
            </a:r>
            <a:r>
              <a:rPr lang="en-CA" sz="1200" kern="1200" baseline="0" dirty="0" smtClean="0">
                <a:solidFill>
                  <a:schemeClr val="tx1"/>
                </a:solidFill>
                <a:effectLst/>
                <a:latin typeface="+mn-lt"/>
                <a:ea typeface="+mn-ea"/>
                <a:cs typeface="+mn-cs"/>
              </a:rPr>
              <a:t> and some things </a:t>
            </a:r>
            <a:r>
              <a:rPr lang="en-CA" sz="1200" kern="1200" baseline="0" dirty="0" err="1" smtClean="0">
                <a:solidFill>
                  <a:schemeClr val="tx1"/>
                </a:solidFill>
                <a:effectLst/>
                <a:latin typeface="+mn-lt"/>
                <a:ea typeface="+mn-ea"/>
                <a:cs typeface="+mn-cs"/>
              </a:rPr>
              <a:t>Sooke</a:t>
            </a:r>
            <a:r>
              <a:rPr lang="en-CA" sz="1200" kern="1200" baseline="0" dirty="0" smtClean="0">
                <a:solidFill>
                  <a:schemeClr val="tx1"/>
                </a:solidFill>
                <a:effectLst/>
                <a:latin typeface="+mn-lt"/>
                <a:ea typeface="+mn-ea"/>
                <a:cs typeface="+mn-cs"/>
              </a:rPr>
              <a:t> can work on</a:t>
            </a:r>
            <a:endParaRPr lang="en-CA" dirty="0" smtClean="0">
              <a:effectLst/>
            </a:endParaRPr>
          </a:p>
          <a:p>
            <a:r>
              <a:rPr lang="en-CA" dirty="0" smtClean="0">
                <a:effectLst/>
              </a:rPr>
              <a:t>Buildings an obvious start: </a:t>
            </a:r>
            <a:r>
              <a:rPr lang="en-CA" sz="1200" kern="1200" dirty="0" smtClean="0">
                <a:solidFill>
                  <a:schemeClr val="tx1"/>
                </a:solidFill>
                <a:effectLst/>
                <a:latin typeface="+mn-lt"/>
                <a:ea typeface="+mn-ea"/>
                <a:cs typeface="+mn-cs"/>
              </a:rPr>
              <a:t>Heat pumps means replacing fossil fuel heating and with heat pumps. (Building efficiency upgrades considered to be most important by some. Others say fuel switching to heat pumps are more important.)</a:t>
            </a:r>
          </a:p>
          <a:p>
            <a:r>
              <a:rPr lang="en-CA" sz="1200" kern="1200" dirty="0" smtClean="0">
                <a:solidFill>
                  <a:schemeClr val="tx1"/>
                </a:solidFill>
                <a:effectLst/>
                <a:latin typeface="+mn-lt"/>
                <a:ea typeface="+mn-ea"/>
                <a:cs typeface="+mn-cs"/>
              </a:rPr>
              <a:t> Densification means zoning for multi-unit residential development and </a:t>
            </a:r>
            <a:r>
              <a:rPr lang="en-CA" sz="1200" kern="1200" dirty="0" err="1" smtClean="0">
                <a:solidFill>
                  <a:schemeClr val="tx1"/>
                </a:solidFill>
                <a:effectLst/>
                <a:latin typeface="+mn-lt"/>
                <a:ea typeface="+mn-ea"/>
                <a:cs typeface="+mn-cs"/>
              </a:rPr>
              <a:t>walkable</a:t>
            </a:r>
            <a:r>
              <a:rPr lang="en-CA" sz="1200" kern="1200" dirty="0" smtClean="0">
                <a:solidFill>
                  <a:schemeClr val="tx1"/>
                </a:solidFill>
                <a:effectLst/>
                <a:latin typeface="+mn-lt"/>
                <a:ea typeface="+mn-ea"/>
                <a:cs typeface="+mn-cs"/>
              </a:rPr>
              <a:t> communities.</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Transportation especially relevant for </a:t>
            </a:r>
            <a:r>
              <a:rPr lang="en-CA" sz="1200" kern="1200" dirty="0" err="1" smtClean="0">
                <a:solidFill>
                  <a:schemeClr val="tx1"/>
                </a:solidFill>
                <a:effectLst/>
                <a:latin typeface="+mn-lt"/>
                <a:ea typeface="+mn-ea"/>
                <a:cs typeface="+mn-cs"/>
              </a:rPr>
              <a:t>Sooke</a:t>
            </a:r>
            <a:r>
              <a:rPr lang="en-CA" sz="1200" kern="1200" dirty="0" smtClean="0">
                <a:solidFill>
                  <a:schemeClr val="tx1"/>
                </a:solidFill>
                <a:effectLst/>
                <a:latin typeface="+mn-lt"/>
                <a:ea typeface="+mn-ea"/>
                <a:cs typeface="+mn-cs"/>
              </a:rPr>
              <a:t>:  The 2050 100% RE vision goes further, with mode shifting – switching from personal vehicles to electrified transit, cycling and walking. Assume that freight </a:t>
            </a:r>
            <a:r>
              <a:rPr lang="en-CA" sz="1200" kern="1200" dirty="0" err="1" smtClean="0">
                <a:solidFill>
                  <a:schemeClr val="tx1"/>
                </a:solidFill>
                <a:effectLst/>
                <a:latin typeface="+mn-lt"/>
                <a:ea typeface="+mn-ea"/>
                <a:cs typeface="+mn-cs"/>
              </a:rPr>
              <a:t>transportationand</a:t>
            </a:r>
            <a:r>
              <a:rPr lang="en-CA" sz="1200" kern="1200" dirty="0" smtClean="0">
                <a:solidFill>
                  <a:schemeClr val="tx1"/>
                </a:solidFill>
                <a:effectLst/>
                <a:latin typeface="+mn-lt"/>
                <a:ea typeface="+mn-ea"/>
                <a:cs typeface="+mn-cs"/>
              </a:rPr>
              <a:t> buses  will be electrified and will be planned and managed to reduce the number and length of trips.</a:t>
            </a:r>
          </a:p>
          <a:p>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11</a:t>
            </a:fld>
            <a:endParaRPr lang="en-US"/>
          </a:p>
        </p:txBody>
      </p:sp>
    </p:spTree>
    <p:extLst>
      <p:ext uri="{BB962C8B-B14F-4D97-AF65-F5344CB8AC3E}">
        <p14:creationId xmlns:p14="http://schemas.microsoft.com/office/powerpoint/2010/main" val="1359196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12</a:t>
            </a:fld>
            <a:endParaRPr lang="en-US"/>
          </a:p>
        </p:txBody>
      </p:sp>
    </p:spTree>
    <p:extLst>
      <p:ext uri="{BB962C8B-B14F-4D97-AF65-F5344CB8AC3E}">
        <p14:creationId xmlns:p14="http://schemas.microsoft.com/office/powerpoint/2010/main" val="1987151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COP23 in Bonn, Germany this week. Annual Bulletin just released, revealed that in 2016, the average global concentration of CO2 emissions surged at a record-breaking pace to the highest level in </a:t>
            </a:r>
            <a:r>
              <a:rPr lang="en-US" dirty="0" err="1" smtClean="0"/>
              <a:t>approx</a:t>
            </a:r>
            <a:r>
              <a:rPr lang="en-US" dirty="0" smtClean="0"/>
              <a:t> 3 million years.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David </a:t>
            </a:r>
            <a:r>
              <a:rPr lang="en-US" dirty="0" err="1" smtClean="0"/>
              <a:t>Reay</a:t>
            </a:r>
            <a:r>
              <a:rPr lang="en-US" dirty="0" smtClean="0"/>
              <a:t>, a professor of carbon management at University of Edinburgh not involved in the research, told the Guardian:</a:t>
            </a: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13</a:t>
            </a:fld>
            <a:endParaRPr lang="en-US"/>
          </a:p>
        </p:txBody>
      </p:sp>
    </p:spTree>
    <p:extLst>
      <p:ext uri="{BB962C8B-B14F-4D97-AF65-F5344CB8AC3E}">
        <p14:creationId xmlns:p14="http://schemas.microsoft.com/office/powerpoint/2010/main" val="2826671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During the 2015 UN Climate Conference, 1,000 mayors announced major commitments to reduce carbon pollution or switch to renewable energy.</a:t>
            </a: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14</a:t>
            </a:fld>
            <a:endParaRPr lang="en-US"/>
          </a:p>
        </p:txBody>
      </p:sp>
    </p:spTree>
    <p:extLst>
      <p:ext uri="{BB962C8B-B14F-4D97-AF65-F5344CB8AC3E}">
        <p14:creationId xmlns:p14="http://schemas.microsoft.com/office/powerpoint/2010/main" val="4002612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With our 100% Renewable Energy by 2050 initiative, BCSEA</a:t>
            </a:r>
            <a:r>
              <a:rPr lang="en-CA" sz="1200" kern="1200" baseline="0" dirty="0" smtClean="0">
                <a:solidFill>
                  <a:schemeClr val="tx1"/>
                </a:solidFill>
                <a:effectLst/>
                <a:latin typeface="+mn-lt"/>
                <a:ea typeface="+mn-ea"/>
                <a:cs typeface="+mn-cs"/>
              </a:rPr>
              <a:t> is</a:t>
            </a:r>
            <a:r>
              <a:rPr lang="en-CA" sz="1200" kern="1200" dirty="0" smtClean="0">
                <a:solidFill>
                  <a:schemeClr val="tx1"/>
                </a:solidFill>
                <a:effectLst/>
                <a:latin typeface="+mn-lt"/>
                <a:ea typeface="+mn-ea"/>
                <a:cs typeface="+mn-cs"/>
              </a:rPr>
              <a:t> explaining and advocating for this target to all  municipalities in the capital region.</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This definition comes from the Renewable Cities initiative at SFU and is the one we are using </a:t>
            </a:r>
          </a:p>
          <a:p>
            <a:r>
              <a:rPr lang="en-CA"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15</a:t>
            </a:fld>
            <a:endParaRPr lang="en-US"/>
          </a:p>
        </p:txBody>
      </p:sp>
    </p:spTree>
    <p:extLst>
      <p:ext uri="{BB962C8B-B14F-4D97-AF65-F5344CB8AC3E}">
        <p14:creationId xmlns:p14="http://schemas.microsoft.com/office/powerpoint/2010/main" val="1944739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This is a growing vision around the world.</a:t>
            </a:r>
          </a:p>
          <a:p>
            <a:r>
              <a:rPr lang="en-CA" sz="1200" kern="1200" dirty="0" smtClean="0">
                <a:solidFill>
                  <a:schemeClr val="tx1"/>
                </a:solidFill>
                <a:effectLst/>
                <a:latin typeface="+mn-lt"/>
                <a:ea typeface="+mn-ea"/>
                <a:cs typeface="+mn-cs"/>
              </a:rPr>
              <a:t>Vancouver adopted this target in 2015</a:t>
            </a:r>
          </a:p>
          <a:p>
            <a:r>
              <a:rPr lang="en-US" dirty="0" err="1" smtClean="0"/>
              <a:t>Saanich</a:t>
            </a:r>
            <a:r>
              <a:rPr lang="en-US" baseline="0" dirty="0" smtClean="0"/>
              <a:t> worked with Victoria and </a:t>
            </a:r>
            <a:r>
              <a:rPr lang="en-US" baseline="0" dirty="0" err="1" smtClean="0"/>
              <a:t>Saanich</a:t>
            </a:r>
            <a:r>
              <a:rPr lang="en-US" baseline="0" dirty="0" smtClean="0"/>
              <a:t>:</a:t>
            </a:r>
            <a:r>
              <a:rPr lang="en-US" dirty="0" smtClean="0"/>
              <a:t> produced a Pathway to 100%Renewable Energy for </a:t>
            </a:r>
            <a:r>
              <a:rPr lang="en-US" dirty="0" err="1" smtClean="0"/>
              <a:t>Saanich</a:t>
            </a:r>
            <a:r>
              <a:rPr lang="en-US" dirty="0" smtClean="0"/>
              <a:t> and worked with them to engage the community </a:t>
            </a:r>
            <a:r>
              <a:rPr lang="en-US" dirty="0" err="1" smtClean="0"/>
              <a:t>eg</a:t>
            </a:r>
            <a:r>
              <a:rPr lang="en-US" dirty="0" smtClean="0"/>
              <a:t> Big Town Hall, collecting signatures at local fairs and events,</a:t>
            </a:r>
            <a:r>
              <a:rPr lang="en-US" baseline="0" dirty="0" smtClean="0"/>
              <a:t> making multiple presentations to Council from citizens across the municipality-</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The District of </a:t>
            </a:r>
            <a:r>
              <a:rPr lang="en-CA" sz="1200" kern="1200" dirty="0" err="1" smtClean="0">
                <a:solidFill>
                  <a:schemeClr val="tx1"/>
                </a:solidFill>
                <a:effectLst/>
                <a:latin typeface="+mn-lt"/>
                <a:ea typeface="+mn-ea"/>
                <a:cs typeface="+mn-cs"/>
              </a:rPr>
              <a:t>Saanich</a:t>
            </a:r>
            <a:r>
              <a:rPr lang="en-CA" sz="1200" kern="1200" dirty="0" smtClean="0">
                <a:solidFill>
                  <a:schemeClr val="tx1"/>
                </a:solidFill>
                <a:effectLst/>
                <a:latin typeface="+mn-lt"/>
                <a:ea typeface="+mn-ea"/>
                <a:cs typeface="+mn-cs"/>
              </a:rPr>
              <a:t> passed</a:t>
            </a:r>
            <a:r>
              <a:rPr lang="en-CA" sz="1200" kern="1200" baseline="0" dirty="0" smtClean="0">
                <a:solidFill>
                  <a:schemeClr val="tx1"/>
                </a:solidFill>
                <a:effectLst/>
                <a:latin typeface="+mn-lt"/>
                <a:ea typeface="+mn-ea"/>
                <a:cs typeface="+mn-cs"/>
              </a:rPr>
              <a:t> a motion </a:t>
            </a:r>
            <a:r>
              <a:rPr lang="en-CA" sz="1200" kern="1200" dirty="0" smtClean="0">
                <a:solidFill>
                  <a:schemeClr val="tx1"/>
                </a:solidFill>
                <a:effectLst/>
                <a:latin typeface="+mn-lt"/>
                <a:ea typeface="+mn-ea"/>
                <a:cs typeface="+mn-cs"/>
              </a:rPr>
              <a:t>to work towards 100% RE at a Council Meeting in October 2.</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Esquimalt received a presentation</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err="1" smtClean="0">
                <a:solidFill>
                  <a:schemeClr val="tx1"/>
                </a:solidFill>
                <a:effectLst/>
                <a:latin typeface="+mn-lt"/>
                <a:ea typeface="+mn-ea"/>
                <a:cs typeface="+mn-cs"/>
              </a:rPr>
              <a:t>Sooke</a:t>
            </a:r>
            <a:r>
              <a:rPr lang="en-CA" sz="1200" kern="1200" baseline="0" dirty="0" smtClean="0">
                <a:solidFill>
                  <a:schemeClr val="tx1"/>
                </a:solidFill>
                <a:effectLst/>
                <a:latin typeface="+mn-lt"/>
                <a:ea typeface="+mn-ea"/>
                <a:cs typeface="+mn-cs"/>
              </a:rPr>
              <a:t> is next.</a:t>
            </a: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Then perhaps over to Central </a:t>
            </a:r>
            <a:r>
              <a:rPr lang="en-CA" sz="1200" kern="1200" baseline="0" dirty="0" err="1" smtClean="0">
                <a:solidFill>
                  <a:schemeClr val="tx1"/>
                </a:solidFill>
                <a:effectLst/>
                <a:latin typeface="+mn-lt"/>
                <a:ea typeface="+mn-ea"/>
                <a:cs typeface="+mn-cs"/>
              </a:rPr>
              <a:t>Saanich</a:t>
            </a:r>
            <a:r>
              <a:rPr lang="en-CA"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CA"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This is hard work</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Can we work together on the big questions of transportation, sewage, water</a:t>
            </a:r>
            <a:endParaRPr lang="en-CA" sz="1200" kern="1200" dirty="0" smtClean="0">
              <a:solidFill>
                <a:schemeClr val="tx1"/>
              </a:solidFill>
              <a:effectLst/>
              <a:latin typeface="+mn-lt"/>
              <a:ea typeface="+mn-ea"/>
              <a:cs typeface="+mn-cs"/>
            </a:endParaRPr>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16</a:t>
            </a:fld>
            <a:endParaRPr lang="en-US"/>
          </a:p>
        </p:txBody>
      </p:sp>
    </p:spTree>
    <p:extLst>
      <p:ext uri="{BB962C8B-B14F-4D97-AF65-F5344CB8AC3E}">
        <p14:creationId xmlns:p14="http://schemas.microsoft.com/office/powerpoint/2010/main" val="191477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Here is an example of a 100% RE Community in Malmo, Sweden which has committed to achieving 100% RE for all energy uses by 2030.</a:t>
            </a:r>
          </a:p>
          <a:p>
            <a:r>
              <a:rPr lang="en-US" dirty="0" smtClean="0"/>
              <a:t>Let’s change Malmo to </a:t>
            </a:r>
            <a:r>
              <a:rPr lang="en-US" dirty="0" err="1" smtClean="0"/>
              <a:t>Sooke</a:t>
            </a:r>
            <a:r>
              <a:rPr lang="en-US" dirty="0" smtClean="0"/>
              <a:t> for ideas not particularly prioritized..</a:t>
            </a:r>
          </a:p>
          <a:p>
            <a:pPr marL="228600" indent="-228600">
              <a:buAutoNum type="arabicPeriod"/>
            </a:pPr>
            <a:r>
              <a:rPr lang="en-US" dirty="0" smtClean="0"/>
              <a:t>Buildings:</a:t>
            </a:r>
            <a:r>
              <a:rPr lang="en-US" baseline="0" dirty="0" smtClean="0"/>
              <a:t> Every new building you construct will last for 50 years minimum and so it behooves us now to think about how to build them to last and be energy efficient. BC has the STEP CODE and </a:t>
            </a:r>
            <a:r>
              <a:rPr lang="en-US" dirty="0" smtClean="0"/>
              <a:t>Leadership at the Provincial Level. The</a:t>
            </a:r>
            <a:r>
              <a:rPr lang="en-US" baseline="0" dirty="0" smtClean="0"/>
              <a:t> BC STEP CODE </a:t>
            </a:r>
            <a:r>
              <a:rPr lang="en-US" dirty="0" smtClean="0"/>
              <a:t> is up for a national award.</a:t>
            </a:r>
            <a:r>
              <a:rPr lang="en-US" baseline="0" dirty="0" smtClean="0"/>
              <a:t> It is within </a:t>
            </a:r>
            <a:r>
              <a:rPr lang="en-US" baseline="0" dirty="0" err="1" smtClean="0"/>
              <a:t>Sooke’s</a:t>
            </a:r>
            <a:r>
              <a:rPr lang="en-US" baseline="0" dirty="0" smtClean="0"/>
              <a:t> purview to vote STEP 3 as the standard for buildings. The highest standard that does not cost a lot. Our children and grandchildren will salute you for your compassionate and visionary stance. </a:t>
            </a:r>
          </a:p>
          <a:p>
            <a:pPr marL="228600" indent="-228600">
              <a:buAutoNum type="arabicPeriod"/>
            </a:pPr>
            <a:r>
              <a:rPr lang="en-US" baseline="0" dirty="0" smtClean="0"/>
              <a:t>2. Every public building has solar PV, the new Library in </a:t>
            </a:r>
            <a:r>
              <a:rPr lang="en-US" baseline="0" dirty="0" err="1" smtClean="0"/>
              <a:t>Sooke</a:t>
            </a:r>
            <a:r>
              <a:rPr lang="en-US" baseline="0" dirty="0" smtClean="0"/>
              <a:t> with solar. Check out the Salt Spring Public Library</a:t>
            </a:r>
          </a:p>
          <a:p>
            <a:r>
              <a:rPr lang="en-US" baseline="0" dirty="0" smtClean="0"/>
              <a:t>3. </a:t>
            </a:r>
            <a:r>
              <a:rPr lang="en-US" dirty="0" smtClean="0"/>
              <a:t>Every 4</a:t>
            </a:r>
            <a:r>
              <a:rPr lang="en-US" baseline="30000" dirty="0" smtClean="0"/>
              <a:t>th</a:t>
            </a:r>
            <a:r>
              <a:rPr lang="en-US" dirty="0" smtClean="0"/>
              <a:t> journey is made using a bike Cycle, walk, public transportation-</a:t>
            </a:r>
          </a:p>
          <a:p>
            <a:pPr marL="0" indent="0">
              <a:buNone/>
            </a:pPr>
            <a:r>
              <a:rPr lang="en-US" dirty="0" smtClean="0"/>
              <a:t>4. Organics diversion from heartland landfill stop</a:t>
            </a:r>
            <a:r>
              <a:rPr lang="en-US" baseline="0" dirty="0" smtClean="0"/>
              <a:t> sending organic scraps to Heartland. Capture the methane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5. Free organic and climate smart</a:t>
            </a:r>
            <a:r>
              <a:rPr lang="en-US" baseline="0" dirty="0" smtClean="0"/>
              <a:t> s</a:t>
            </a:r>
            <a:r>
              <a:rPr lang="en-US" dirty="0" smtClean="0"/>
              <a:t>chool dinners for all children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6. Events on </a:t>
            </a:r>
            <a:r>
              <a:rPr lang="en-US" dirty="0" err="1" smtClean="0"/>
              <a:t>Sooke</a:t>
            </a:r>
            <a:r>
              <a:rPr lang="en-US" dirty="0" smtClean="0"/>
              <a:t> </a:t>
            </a:r>
            <a:r>
              <a:rPr lang="en-US" b="1" dirty="0" smtClean="0"/>
              <a:t>to provide, not consume energy </a:t>
            </a:r>
            <a:r>
              <a:rPr lang="en-US" dirty="0" err="1" smtClean="0"/>
              <a:t>eg</a:t>
            </a:r>
            <a:r>
              <a:rPr lang="en-US" dirty="0" smtClean="0"/>
              <a:t> festivals, culture and sports</a:t>
            </a:r>
            <a:r>
              <a:rPr lang="en-US" baseline="0" dirty="0" smtClean="0"/>
              <a:t> events (food is organic, waste all recycled,  public transport available,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7. Actively support </a:t>
            </a:r>
            <a:r>
              <a:rPr lang="en-US" baseline="0" dirty="0" err="1" smtClean="0"/>
              <a:t>Sooke’s</a:t>
            </a:r>
            <a:r>
              <a:rPr lang="en-US" baseline="0" dirty="0" smtClean="0"/>
              <a:t> many shops with organic and ethically </a:t>
            </a:r>
            <a:r>
              <a:rPr lang="en-US" baseline="0" dirty="0" err="1" smtClean="0"/>
              <a:t>labelled</a:t>
            </a:r>
            <a:r>
              <a:rPr lang="en-US" baseline="0" dirty="0" smtClean="0"/>
              <a:t> products, Perhaps a “Buy </a:t>
            </a:r>
            <a:r>
              <a:rPr lang="en-US" baseline="0" dirty="0" err="1" smtClean="0"/>
              <a:t>Sooke</a:t>
            </a:r>
            <a:r>
              <a:rPr lang="en-US" baseline="0" dirty="0" smtClean="0"/>
              <a:t>” promotion?</a:t>
            </a:r>
          </a:p>
          <a:p>
            <a:pPr marL="0" indent="0">
              <a:buNone/>
            </a:pPr>
            <a:r>
              <a:rPr lang="en-US" baseline="0" dirty="0" smtClean="0"/>
              <a:t>8. </a:t>
            </a:r>
            <a:r>
              <a:rPr lang="en-US" baseline="0" dirty="0" err="1" smtClean="0"/>
              <a:t>Windpower</a:t>
            </a:r>
            <a:r>
              <a:rPr lang="en-US" baseline="0" dirty="0" smtClean="0"/>
              <a:t> and a solar farm in </a:t>
            </a:r>
            <a:r>
              <a:rPr lang="en-US" baseline="0" dirty="0" err="1" smtClean="0"/>
              <a:t>Sooke</a:t>
            </a:r>
            <a:r>
              <a:rPr lang="en-US" baseline="0" dirty="0" smtClean="0"/>
              <a:t> provides electricity to 5,000 households support local initiatives in this area, </a:t>
            </a:r>
          </a:p>
          <a:p>
            <a:pPr marL="0" indent="0">
              <a:buNone/>
            </a:pPr>
            <a:r>
              <a:rPr lang="en-US" baseline="0" dirty="0" smtClean="0"/>
              <a:t>9. Many families in </a:t>
            </a:r>
            <a:r>
              <a:rPr lang="en-US" baseline="0" dirty="0" err="1" smtClean="0"/>
              <a:t>Sooke</a:t>
            </a:r>
            <a:r>
              <a:rPr lang="en-US" baseline="0" dirty="0" smtClean="0"/>
              <a:t> choose to share a car Reduced congestion, less noise and emissions, improved air quality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10. Incentives to install green roofs that stop flooding. </a:t>
            </a:r>
            <a:endParaRPr lang="en-US" dirty="0" smtClean="0"/>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17</a:t>
            </a:fld>
            <a:endParaRPr lang="en-US"/>
          </a:p>
        </p:txBody>
      </p:sp>
    </p:spTree>
    <p:extLst>
      <p:ext uri="{BB962C8B-B14F-4D97-AF65-F5344CB8AC3E}">
        <p14:creationId xmlns:p14="http://schemas.microsoft.com/office/powerpoint/2010/main" val="3983873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0" dirty="0" smtClean="0"/>
              <a:t> </a:t>
            </a:r>
            <a:r>
              <a:rPr lang="en-US" dirty="0" smtClean="0">
                <a:latin typeface="Times New Roman"/>
                <a:cs typeface="Times New Roman"/>
              </a:rPr>
              <a:t>Every new building you construct will last for 50 years minimum.</a:t>
            </a:r>
            <a:r>
              <a:rPr lang="en-US" baseline="0" dirty="0" smtClean="0">
                <a:latin typeface="Times New Roman"/>
                <a:cs typeface="Times New Roman"/>
              </a:rPr>
              <a:t> </a:t>
            </a:r>
            <a:r>
              <a:rPr lang="en-US" dirty="0" smtClean="0">
                <a:latin typeface="Times New Roman"/>
                <a:cs typeface="Times New Roman"/>
              </a:rPr>
              <a:t>BC has the STEP CODE and Leadership at the Provincial Level. </a:t>
            </a:r>
            <a:r>
              <a:rPr lang="en-US" dirty="0" smtClean="0"/>
              <a:t> It is within </a:t>
            </a:r>
            <a:r>
              <a:rPr lang="en-US" dirty="0" err="1" smtClean="0"/>
              <a:t>Sooke’s</a:t>
            </a:r>
            <a:r>
              <a:rPr lang="en-US" dirty="0" smtClean="0"/>
              <a:t> purview to vote STEP 3 as the standard for buildings. The highest standard that does not cost a lot. Our children and grandchildren will salute you for your compassionate and visionary stance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2. the new Library in </a:t>
            </a:r>
            <a:r>
              <a:rPr lang="en-US" dirty="0" err="1" smtClean="0"/>
              <a:t>Sooke</a:t>
            </a:r>
            <a:r>
              <a:rPr lang="en-US" dirty="0" smtClean="0"/>
              <a:t> with solar. Check out the Salt Spring Public Library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4. stop sending organic scraps to Heartland. Capture the methane</a:t>
            </a:r>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18</a:t>
            </a:fld>
            <a:endParaRPr lang="en-US"/>
          </a:p>
        </p:txBody>
      </p:sp>
    </p:spTree>
    <p:extLst>
      <p:ext uri="{BB962C8B-B14F-4D97-AF65-F5344CB8AC3E}">
        <p14:creationId xmlns:p14="http://schemas.microsoft.com/office/powerpoint/2010/main" val="75668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a:t>
            </a:r>
            <a:r>
              <a:rPr lang="en-US" baseline="0" dirty="0" smtClean="0"/>
              <a:t>  F</a:t>
            </a:r>
            <a:r>
              <a:rPr lang="en-US" dirty="0" smtClean="0"/>
              <a:t>ood is organic, waste all recycled, public transport available,</a:t>
            </a:r>
          </a:p>
          <a:p>
            <a:pPr marL="228600" marR="0" indent="-228600" algn="l" defTabSz="457200" rtl="0" eaLnBrk="1" fontAlgn="auto" latinLnBrk="0" hangingPunct="1">
              <a:lnSpc>
                <a:spcPct val="100000"/>
              </a:lnSpc>
              <a:spcBef>
                <a:spcPts val="0"/>
              </a:spcBef>
              <a:spcAft>
                <a:spcPts val="0"/>
              </a:spcAft>
              <a:buClrTx/>
              <a:buSzTx/>
              <a:buFontTx/>
              <a:buAutoNum type="arabicPeriod" startAt="7"/>
              <a:tabLst/>
              <a:defRPr/>
            </a:pPr>
            <a:r>
              <a:rPr lang="en-US" dirty="0" smtClean="0"/>
              <a:t>Actively support </a:t>
            </a:r>
            <a:r>
              <a:rPr lang="en-US" dirty="0" err="1" smtClean="0"/>
              <a:t>Sooke’s</a:t>
            </a:r>
            <a:r>
              <a:rPr lang="en-US" dirty="0" smtClean="0"/>
              <a:t> many shops with organic and ethically </a:t>
            </a:r>
            <a:r>
              <a:rPr lang="en-US" dirty="0" err="1" smtClean="0"/>
              <a:t>labelled</a:t>
            </a:r>
            <a:r>
              <a:rPr lang="en-US" dirty="0" smtClean="0"/>
              <a:t> products,</a:t>
            </a:r>
          </a:p>
          <a:p>
            <a:pPr marL="228600" marR="0" indent="-228600" algn="l" defTabSz="457200" rtl="0" eaLnBrk="1" fontAlgn="auto" latinLnBrk="0" hangingPunct="1">
              <a:lnSpc>
                <a:spcPct val="100000"/>
              </a:lnSpc>
              <a:spcBef>
                <a:spcPts val="0"/>
              </a:spcBef>
              <a:spcAft>
                <a:spcPts val="0"/>
              </a:spcAft>
              <a:buClrTx/>
              <a:buSzTx/>
              <a:buFontTx/>
              <a:buAutoNum type="arabicPeriod" startAt="7"/>
              <a:tabLst/>
              <a:defRPr/>
            </a:pPr>
            <a:r>
              <a:rPr lang="en-US" dirty="0" smtClean="0"/>
              <a:t>Provides electricity to 5,000 households support local initiatives in this area,</a:t>
            </a:r>
          </a:p>
          <a:p>
            <a:pPr marL="228600" marR="0" indent="-228600" algn="l" defTabSz="457200" rtl="0" eaLnBrk="1" fontAlgn="auto" latinLnBrk="0" hangingPunct="1">
              <a:lnSpc>
                <a:spcPct val="100000"/>
              </a:lnSpc>
              <a:spcBef>
                <a:spcPts val="0"/>
              </a:spcBef>
              <a:spcAft>
                <a:spcPts val="0"/>
              </a:spcAft>
              <a:buClrTx/>
              <a:buSzTx/>
              <a:buFontTx/>
              <a:buAutoNum type="arabicPeriod" startAt="7"/>
              <a:tabLst/>
              <a:defRPr/>
            </a:pPr>
            <a:r>
              <a:rPr lang="en-US" dirty="0" smtClean="0"/>
              <a:t> Reduced congestion, less noise and emissions, improved air quality</a:t>
            </a:r>
          </a:p>
          <a:p>
            <a:pPr marL="228600" marR="0" indent="-228600" algn="l" defTabSz="457200" rtl="0" eaLnBrk="1" fontAlgn="auto" latinLnBrk="0" hangingPunct="1">
              <a:lnSpc>
                <a:spcPct val="100000"/>
              </a:lnSpc>
              <a:spcBef>
                <a:spcPts val="0"/>
              </a:spcBef>
              <a:spcAft>
                <a:spcPts val="0"/>
              </a:spcAft>
              <a:buClrTx/>
              <a:buSzTx/>
              <a:buFontTx/>
              <a:buAutoNum type="arabicPeriod" startAt="7"/>
              <a:tabLst/>
              <a:defRPr/>
            </a:pPr>
            <a:r>
              <a:rPr lang="en-US" dirty="0" smtClean="0"/>
              <a:t> Green</a:t>
            </a:r>
            <a:r>
              <a:rPr lang="en-US" baseline="0" dirty="0" smtClean="0"/>
              <a:t> roofs </a:t>
            </a:r>
            <a:r>
              <a:rPr lang="en-US" dirty="0" smtClean="0"/>
              <a:t>that stop flooding </a:t>
            </a:r>
            <a:r>
              <a:rPr lang="is-IS" dirty="0" smtClean="0"/>
              <a:t>…</a:t>
            </a:r>
            <a:r>
              <a:rPr lang="en-US" dirty="0" smtClean="0"/>
              <a:t> among many other benefits</a:t>
            </a:r>
          </a:p>
          <a:p>
            <a:pPr marL="228600" marR="0" indent="-228600" algn="l" defTabSz="457200" rtl="0" eaLnBrk="1" fontAlgn="auto" latinLnBrk="0" hangingPunct="1">
              <a:lnSpc>
                <a:spcPct val="100000"/>
              </a:lnSpc>
              <a:spcBef>
                <a:spcPts val="0"/>
              </a:spcBef>
              <a:spcAft>
                <a:spcPts val="0"/>
              </a:spcAft>
              <a:buClrTx/>
              <a:buSzTx/>
              <a:buFontTx/>
              <a:buAutoNum type="arabicPeriod" startAt="7"/>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19</a:t>
            </a:fld>
            <a:endParaRPr lang="en-US"/>
          </a:p>
        </p:txBody>
      </p:sp>
    </p:spTree>
    <p:extLst>
      <p:ext uri="{BB962C8B-B14F-4D97-AF65-F5344CB8AC3E}">
        <p14:creationId xmlns:p14="http://schemas.microsoft.com/office/powerpoint/2010/main" val="2618772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Thought I would suggest ways of going forward with the easy, medium and then longer range targets-101, 201 and 301 context.</a:t>
            </a:r>
            <a:r>
              <a:rPr lang="en-US" baseline="0" dirty="0" smtClean="0"/>
              <a:t> </a:t>
            </a:r>
            <a:r>
              <a:rPr lang="en-US" dirty="0" smtClean="0"/>
              <a:t>Again, these are sample ideas</a:t>
            </a:r>
            <a:r>
              <a:rPr lang="en-US" baseline="0" dirty="0" smtClean="0"/>
              <a:t> to consider to show you that it will be easier to accomplish when you undertake a few key projects and one at a time.</a:t>
            </a:r>
          </a:p>
          <a:p>
            <a:endParaRPr lang="en-US" baseline="0" dirty="0" smtClean="0"/>
          </a:p>
          <a:p>
            <a:r>
              <a:rPr lang="en-US" baseline="0" dirty="0" smtClean="0"/>
              <a:t>The big decision is on deciding to do it and establishing a plan as Saanich and Victoria are starting to do.</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Gather community input. </a:t>
            </a:r>
            <a:r>
              <a:rPr lang="is-IS" sz="1200" dirty="0" smtClean="0"/>
              <a:t>On behalf of the District of Saanich, the BCSEA hosted such an event a year ago in kickstarting the ”pathway process” that Saanich has approved and is now enacting. </a:t>
            </a:r>
            <a:r>
              <a:rPr lang="is-IS" sz="1200" dirty="0" smtClean="0">
                <a:solidFill>
                  <a:srgbClr val="FF0000"/>
                </a:solidFill>
              </a:rPr>
              <a:t>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99B04FA9-CEC2-A442-9025-33BD45C44669}" type="slidenum">
              <a:rPr lang="en-US" smtClean="0"/>
              <a:t>20</a:t>
            </a:fld>
            <a:endParaRPr lang="en-US"/>
          </a:p>
        </p:txBody>
      </p:sp>
    </p:spTree>
    <p:extLst>
      <p:ext uri="{BB962C8B-B14F-4D97-AF65-F5344CB8AC3E}">
        <p14:creationId xmlns:p14="http://schemas.microsoft.com/office/powerpoint/2010/main" val="514414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 Solar at EMCS would allow trades students to prepare for jobs in tomorrow’s “green economy”</a:t>
            </a:r>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21</a:t>
            </a:fld>
            <a:endParaRPr lang="en-US"/>
          </a:p>
        </p:txBody>
      </p:sp>
    </p:spTree>
    <p:extLst>
      <p:ext uri="{BB962C8B-B14F-4D97-AF65-F5344CB8AC3E}">
        <p14:creationId xmlns:p14="http://schemas.microsoft.com/office/powerpoint/2010/main" val="276314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re ones that we would work in partnership to accomplish</a:t>
            </a:r>
            <a:endParaRPr lang="en-US" dirty="0"/>
          </a:p>
        </p:txBody>
      </p:sp>
      <p:sp>
        <p:nvSpPr>
          <p:cNvPr id="4" name="Slide Number Placeholder 3"/>
          <p:cNvSpPr>
            <a:spLocks noGrp="1"/>
          </p:cNvSpPr>
          <p:nvPr>
            <p:ph type="sldNum" sz="quarter" idx="10"/>
          </p:nvPr>
        </p:nvSpPr>
        <p:spPr/>
        <p:txBody>
          <a:bodyPr/>
          <a:lstStyle/>
          <a:p>
            <a:fld id="{99B04FA9-CEC2-A442-9025-33BD45C44669}" type="slidenum">
              <a:rPr lang="en-US" smtClean="0"/>
              <a:t>22</a:t>
            </a:fld>
            <a:endParaRPr lang="en-US"/>
          </a:p>
        </p:txBody>
      </p:sp>
    </p:spTree>
    <p:extLst>
      <p:ext uri="{BB962C8B-B14F-4D97-AF65-F5344CB8AC3E}">
        <p14:creationId xmlns:p14="http://schemas.microsoft.com/office/powerpoint/2010/main" val="2136418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AA565D-ECE9-EE4E-937C-5D3AC18EE38A}" type="datetimeFigureOut">
              <a:rPr lang="en-US" smtClean="0"/>
              <a:t>11/6/17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154408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AA565D-ECE9-EE4E-937C-5D3AC18EE38A}" type="datetimeFigureOut">
              <a:rPr lang="en-US" smtClean="0"/>
              <a:t>11/6/17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253350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AA565D-ECE9-EE4E-937C-5D3AC18EE38A}" type="datetimeFigureOut">
              <a:rPr lang="en-US" smtClean="0"/>
              <a:t>11/6/17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218176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AA565D-ECE9-EE4E-937C-5D3AC18EE38A}" type="datetimeFigureOut">
              <a:rPr lang="en-US" smtClean="0"/>
              <a:t>11/6/17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3469707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AA565D-ECE9-EE4E-937C-5D3AC18EE38A}" type="datetimeFigureOut">
              <a:rPr lang="en-US" smtClean="0"/>
              <a:t>11/6/17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2442512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AA565D-ECE9-EE4E-937C-5D3AC18EE38A}" type="datetimeFigureOut">
              <a:rPr lang="en-US" smtClean="0"/>
              <a:t>11/6/17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4262763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A565D-ECE9-EE4E-937C-5D3AC18EE38A}" type="datetimeFigureOut">
              <a:rPr lang="en-US" smtClean="0"/>
              <a:t>11/6/17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2788922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AA565D-ECE9-EE4E-937C-5D3AC18EE38A}" type="datetimeFigureOut">
              <a:rPr lang="en-US" smtClean="0"/>
              <a:t>11/6/17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301579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AA565D-ECE9-EE4E-937C-5D3AC18EE38A}" type="datetimeFigureOut">
              <a:rPr lang="en-US" smtClean="0"/>
              <a:t>11/6/17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111473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AA565D-ECE9-EE4E-937C-5D3AC18EE38A}" type="datetimeFigureOut">
              <a:rPr lang="en-US" smtClean="0"/>
              <a:t>11/6/17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2646470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AA565D-ECE9-EE4E-937C-5D3AC18EE38A}" type="datetimeFigureOut">
              <a:rPr lang="en-US" smtClean="0"/>
              <a:t>11/6/17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3161B7-1F77-024A-BEF8-C52CFC4D8D53}" type="slidenum">
              <a:rPr lang="en-US" smtClean="0"/>
              <a:t>‹#›</a:t>
            </a:fld>
            <a:endParaRPr lang="en-US" dirty="0"/>
          </a:p>
        </p:txBody>
      </p:sp>
    </p:spTree>
    <p:extLst>
      <p:ext uri="{BB962C8B-B14F-4D97-AF65-F5344CB8AC3E}">
        <p14:creationId xmlns:p14="http://schemas.microsoft.com/office/powerpoint/2010/main" val="8508156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AA565D-ECE9-EE4E-937C-5D3AC18EE38A}" type="datetimeFigureOut">
              <a:rPr lang="en-US" smtClean="0"/>
              <a:t>11/6/17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161B7-1F77-024A-BEF8-C52CFC4D8D53}" type="slidenum">
              <a:rPr lang="en-US" smtClean="0"/>
              <a:t>‹#›</a:t>
            </a:fld>
            <a:endParaRPr lang="en-US" dirty="0"/>
          </a:p>
        </p:txBody>
      </p:sp>
    </p:spTree>
    <p:extLst>
      <p:ext uri="{BB962C8B-B14F-4D97-AF65-F5344CB8AC3E}">
        <p14:creationId xmlns:p14="http://schemas.microsoft.com/office/powerpoint/2010/main" val="3618777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1117" y="656320"/>
            <a:ext cx="7772400" cy="1043806"/>
          </a:xfrm>
          <a:noFill/>
          <a:ln w="28575">
            <a:solidFill>
              <a:schemeClr val="tx1"/>
            </a:solidFill>
          </a:ln>
        </p:spPr>
        <p:txBody>
          <a:bodyPr>
            <a:normAutofit/>
          </a:bodyPr>
          <a:lstStyle/>
          <a:p>
            <a:r>
              <a:rPr lang="en-US" sz="4000" b="1" dirty="0" smtClean="0">
                <a:solidFill>
                  <a:srgbClr val="7030A0"/>
                </a:solidFill>
              </a:rPr>
              <a:t>100% Renewable Energy by 2050</a:t>
            </a:r>
            <a:endParaRPr lang="en-US" sz="4000" b="1" dirty="0">
              <a:solidFill>
                <a:srgbClr val="7030A0"/>
              </a:solidFill>
            </a:endParaRPr>
          </a:p>
        </p:txBody>
      </p:sp>
      <p:sp>
        <p:nvSpPr>
          <p:cNvPr id="3" name="Subtitle 2"/>
          <p:cNvSpPr>
            <a:spLocks noGrp="1"/>
          </p:cNvSpPr>
          <p:nvPr>
            <p:ph type="subTitle" idx="1"/>
          </p:nvPr>
        </p:nvSpPr>
        <p:spPr>
          <a:xfrm>
            <a:off x="764043" y="1700125"/>
            <a:ext cx="7495886" cy="3330784"/>
          </a:xfrm>
          <a:noFill/>
        </p:spPr>
        <p:txBody>
          <a:bodyPr>
            <a:noAutofit/>
          </a:bodyPr>
          <a:lstStyle/>
          <a:p>
            <a:endParaRPr lang="en-US" sz="2000" dirty="0" smtClean="0">
              <a:solidFill>
                <a:srgbClr val="1921D4"/>
              </a:solidFill>
            </a:endParaRPr>
          </a:p>
          <a:p>
            <a:r>
              <a:rPr lang="en-US" sz="2400" dirty="0" smtClean="0">
                <a:solidFill>
                  <a:srgbClr val="1921D4"/>
                </a:solidFill>
              </a:rPr>
              <a:t>Presentation to the District of Sooke </a:t>
            </a:r>
          </a:p>
          <a:p>
            <a:r>
              <a:rPr lang="en-US" sz="2400" dirty="0" smtClean="0">
                <a:solidFill>
                  <a:srgbClr val="1921D4"/>
                </a:solidFill>
              </a:rPr>
              <a:t>Committee of the Whole</a:t>
            </a:r>
            <a:endParaRPr lang="en-US" sz="2000" dirty="0" smtClean="0">
              <a:solidFill>
                <a:srgbClr val="1921D4"/>
              </a:solidFill>
            </a:endParaRPr>
          </a:p>
          <a:p>
            <a:r>
              <a:rPr lang="en-US" dirty="0" smtClean="0">
                <a:solidFill>
                  <a:srgbClr val="289300"/>
                </a:solidFill>
              </a:rPr>
              <a:t>Marion Pape, BCSEA Victoria Chapter and Jeff Bateman, Transition Sooke</a:t>
            </a:r>
          </a:p>
          <a:p>
            <a:r>
              <a:rPr lang="en-US" sz="2400" dirty="0" smtClean="0">
                <a:solidFill>
                  <a:srgbClr val="FF0000"/>
                </a:solidFill>
              </a:rPr>
              <a:t>November 6, 2017</a:t>
            </a:r>
            <a:endParaRPr lang="en-US" sz="2400" dirty="0">
              <a:solidFill>
                <a:srgbClr val="FF0000"/>
              </a:solidFill>
            </a:endParaRPr>
          </a:p>
        </p:txBody>
      </p:sp>
      <p:pic>
        <p:nvPicPr>
          <p:cNvPr id="5" name="Picture 4" descr="BCSEA Victori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117" y="4759860"/>
            <a:ext cx="5417083" cy="14256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617" y="4224459"/>
            <a:ext cx="1612900" cy="1612900"/>
          </a:xfrm>
          <a:prstGeom prst="rect">
            <a:avLst/>
          </a:prstGeom>
        </p:spPr>
      </p:pic>
    </p:spTree>
    <p:extLst>
      <p:ext uri="{BB962C8B-B14F-4D97-AF65-F5344CB8AC3E}">
        <p14:creationId xmlns:p14="http://schemas.microsoft.com/office/powerpoint/2010/main" val="865748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normAutofit/>
          </a:bodyPr>
          <a:lstStyle/>
          <a:p>
            <a:r>
              <a:rPr lang="en-US" sz="4800" dirty="0" smtClean="0">
                <a:solidFill>
                  <a:srgbClr val="FF0000"/>
                </a:solidFill>
              </a:rPr>
              <a:t>Sooke Legislative Context</a:t>
            </a:r>
            <a:endParaRPr lang="en-US" sz="4800" dirty="0">
              <a:solidFill>
                <a:srgbClr val="FF0000"/>
              </a:solidFill>
            </a:endParaRPr>
          </a:p>
        </p:txBody>
      </p:sp>
      <p:sp>
        <p:nvSpPr>
          <p:cNvPr id="3" name="Content Placeholder 2"/>
          <p:cNvSpPr>
            <a:spLocks noGrp="1"/>
          </p:cNvSpPr>
          <p:nvPr>
            <p:ph idx="1"/>
          </p:nvPr>
        </p:nvSpPr>
        <p:spPr>
          <a:xfrm>
            <a:off x="457200" y="1600200"/>
            <a:ext cx="8229600" cy="4749800"/>
          </a:xfrm>
        </p:spPr>
        <p:txBody>
          <a:bodyPr>
            <a:normAutofit lnSpcReduction="10000"/>
          </a:bodyPr>
          <a:lstStyle/>
          <a:p>
            <a:endParaRPr lang="en-US" sz="1800" dirty="0" smtClean="0">
              <a:ea typeface="Avenir Next" charset="0"/>
              <a:cs typeface="Avenir Next" charset="0"/>
            </a:endParaRPr>
          </a:p>
          <a:p>
            <a:r>
              <a:rPr lang="en-US" sz="2000" dirty="0" smtClean="0">
                <a:ea typeface="Avenir Next" charset="0"/>
                <a:cs typeface="Avenir Next" charset="0"/>
              </a:rPr>
              <a:t>District of Sooke signed the </a:t>
            </a:r>
            <a:r>
              <a:rPr lang="en-US" sz="2000" b="1" dirty="0" smtClean="0">
                <a:solidFill>
                  <a:srgbClr val="FF0000"/>
                </a:solidFill>
                <a:ea typeface="Avenir Next" charset="0"/>
                <a:cs typeface="Avenir Next" charset="0"/>
              </a:rPr>
              <a:t>British Columbia Climate Action Charter</a:t>
            </a:r>
            <a:r>
              <a:rPr lang="en-US" sz="2000" dirty="0" smtClean="0">
                <a:solidFill>
                  <a:srgbClr val="FF0000"/>
                </a:solidFill>
                <a:ea typeface="Avenir Next" charset="0"/>
                <a:cs typeface="Avenir Next" charset="0"/>
              </a:rPr>
              <a:t> </a:t>
            </a:r>
            <a:r>
              <a:rPr lang="en-US" sz="2000" dirty="0" smtClean="0">
                <a:ea typeface="Avenir Next" charset="0"/>
                <a:cs typeface="Avenir Next" charset="0"/>
              </a:rPr>
              <a:t>in 2008. &lt;clip&gt; “</a:t>
            </a:r>
            <a:r>
              <a:rPr lang="en-US" sz="2000" dirty="0"/>
              <a:t>G</a:t>
            </a:r>
            <a:r>
              <a:rPr lang="en-US" sz="2000" dirty="0" smtClean="0"/>
              <a:t>overnments </a:t>
            </a:r>
            <a:r>
              <a:rPr lang="en-US" sz="2000" dirty="0"/>
              <a:t>urgently need to implement effective measures to reduce GHG emissions </a:t>
            </a:r>
            <a:r>
              <a:rPr lang="en-US" sz="2000" dirty="0" smtClean="0"/>
              <a:t>and anticipate </a:t>
            </a:r>
            <a:r>
              <a:rPr lang="en-US" sz="2000" dirty="0"/>
              <a:t>and prepare for climate change </a:t>
            </a:r>
            <a:r>
              <a:rPr lang="en-US" sz="2000" dirty="0" smtClean="0"/>
              <a:t>impacts.” </a:t>
            </a:r>
            <a:endParaRPr lang="en-US" sz="2000" dirty="0"/>
          </a:p>
          <a:p>
            <a:endParaRPr lang="en-US" sz="2000" dirty="0" smtClean="0">
              <a:ea typeface="Avenir Next" charset="0"/>
              <a:cs typeface="Avenir Next" charset="0"/>
            </a:endParaRPr>
          </a:p>
          <a:p>
            <a:r>
              <a:rPr lang="en-US" sz="2000" dirty="0" smtClean="0">
                <a:ea typeface="Avenir Next" charset="0"/>
                <a:cs typeface="Avenir Next" charset="0"/>
              </a:rPr>
              <a:t>Climate change highlighted in </a:t>
            </a:r>
            <a:r>
              <a:rPr lang="en-US" sz="2000" b="1" dirty="0" smtClean="0">
                <a:solidFill>
                  <a:srgbClr val="FF0000"/>
                </a:solidFill>
                <a:ea typeface="Avenir Next" charset="0"/>
                <a:cs typeface="Avenir Next" charset="0"/>
              </a:rPr>
              <a:t>Sooke’s 2010 Official Community Plan</a:t>
            </a:r>
            <a:r>
              <a:rPr lang="en-US" sz="2000" dirty="0" smtClean="0">
                <a:ea typeface="Avenir Next" charset="0"/>
                <a:cs typeface="Avenir Next" charset="0"/>
              </a:rPr>
              <a:t>. &lt;clip&gt; “Establish </a:t>
            </a:r>
            <a:r>
              <a:rPr lang="en-US" sz="2000" dirty="0">
                <a:ea typeface="Avenir Next" charset="0"/>
                <a:cs typeface="Avenir Next" charset="0"/>
              </a:rPr>
              <a:t>the importance of energy to all aspects of the community’s social, economic and environmental </a:t>
            </a:r>
            <a:r>
              <a:rPr lang="en-US" sz="2000" dirty="0" smtClean="0">
                <a:ea typeface="Avenir Next" charset="0"/>
                <a:cs typeface="Avenir Next" charset="0"/>
              </a:rPr>
              <a:t>well-being </a:t>
            </a:r>
            <a:r>
              <a:rPr lang="is-IS" sz="2000" dirty="0" smtClean="0">
                <a:ea typeface="Avenir Next" charset="0"/>
                <a:cs typeface="Avenir Next" charset="0"/>
              </a:rPr>
              <a:t>… </a:t>
            </a:r>
            <a:r>
              <a:rPr lang="en-US" sz="2000" dirty="0" smtClean="0">
                <a:ea typeface="Avenir Next" charset="0"/>
                <a:cs typeface="Avenir Next" charset="0"/>
              </a:rPr>
              <a:t>demonstrate leadership </a:t>
            </a:r>
            <a:r>
              <a:rPr lang="en-US" sz="2000" dirty="0">
                <a:ea typeface="Avenir Next" charset="0"/>
                <a:cs typeface="Avenir Next" charset="0"/>
              </a:rPr>
              <a:t>in sustainable </a:t>
            </a:r>
            <a:r>
              <a:rPr lang="en-US" sz="2000" dirty="0" smtClean="0">
                <a:ea typeface="Avenir Next" charset="0"/>
                <a:cs typeface="Avenir Next" charset="0"/>
              </a:rPr>
              <a:t>energy.” </a:t>
            </a:r>
            <a:endParaRPr lang="en-US" sz="2000" dirty="0">
              <a:ea typeface="Avenir Next" charset="0"/>
              <a:cs typeface="Avenir Next" charset="0"/>
            </a:endParaRPr>
          </a:p>
          <a:p>
            <a:endParaRPr lang="en-US" sz="2000" dirty="0" smtClean="0">
              <a:ea typeface="Avenir Next" charset="0"/>
              <a:cs typeface="Avenir Next" charset="0"/>
            </a:endParaRPr>
          </a:p>
          <a:p>
            <a:r>
              <a:rPr lang="en-US" sz="2000" dirty="0" smtClean="0">
                <a:ea typeface="Avenir Next" charset="0"/>
                <a:cs typeface="Avenir Next" charset="0"/>
              </a:rPr>
              <a:t>Sooke </a:t>
            </a:r>
            <a:r>
              <a:rPr lang="en-US" sz="2000" b="1" dirty="0" smtClean="0">
                <a:solidFill>
                  <a:srgbClr val="FF0000"/>
                </a:solidFill>
                <a:ea typeface="Avenir Next" charset="0"/>
                <a:cs typeface="Avenir Next" charset="0"/>
              </a:rPr>
              <a:t>Climate Energy &amp; Emissions Plan </a:t>
            </a:r>
            <a:r>
              <a:rPr lang="en-US" sz="2000" dirty="0" smtClean="0">
                <a:ea typeface="Avenir Next" charset="0"/>
                <a:cs typeface="Avenir Next" charset="0"/>
              </a:rPr>
              <a:t>approved by council in Oct. 2014. Council priorities: </a:t>
            </a:r>
            <a:r>
              <a:rPr lang="is-IS" sz="2000" dirty="0"/>
              <a:t>i) Promotion of home retrofits &amp; </a:t>
            </a:r>
            <a:r>
              <a:rPr lang="is-IS" sz="2000" dirty="0" smtClean="0"/>
              <a:t>demand-side management </a:t>
            </a:r>
            <a:r>
              <a:rPr lang="is-IS" sz="2000" dirty="0"/>
              <a:t>programs;  ii) Improved walking infrastructure; iii) Organics diversion from Hartland; iv) Urban containment</a:t>
            </a:r>
          </a:p>
          <a:p>
            <a:endParaRPr lang="en-US" sz="2000" dirty="0" smtClean="0">
              <a:ea typeface="Avenir Next" charset="0"/>
              <a:cs typeface="Avenir Next" charset="0"/>
            </a:endParaRPr>
          </a:p>
          <a:p>
            <a:endParaRPr lang="en-US" sz="2300" dirty="0">
              <a:ea typeface="Avenir Next" charset="0"/>
              <a:cs typeface="Avenir Next" charset="0"/>
            </a:endParaRPr>
          </a:p>
          <a:p>
            <a:endParaRPr lang="en-US" dirty="0"/>
          </a:p>
        </p:txBody>
      </p:sp>
    </p:spTree>
    <p:extLst>
      <p:ext uri="{BB962C8B-B14F-4D97-AF65-F5344CB8AC3E}">
        <p14:creationId xmlns:p14="http://schemas.microsoft.com/office/powerpoint/2010/main" val="151328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229600" cy="774700"/>
          </a:xfrm>
          <a:noFill/>
          <a:ln w="28575">
            <a:solidFill>
              <a:schemeClr val="tx1"/>
            </a:solidFill>
          </a:ln>
        </p:spPr>
        <p:txBody>
          <a:bodyPr>
            <a:normAutofit fontScale="90000"/>
          </a:bodyPr>
          <a:lstStyle/>
          <a:p>
            <a:r>
              <a:rPr lang="en-US" dirty="0" smtClean="0">
                <a:solidFill>
                  <a:srgbClr val="FF0000"/>
                </a:solidFill>
              </a:rPr>
              <a:t>Bylaw #400: OCP 2010 </a:t>
            </a:r>
            <a:r>
              <a:rPr lang="en-US" sz="2800" dirty="0" smtClean="0">
                <a:solidFill>
                  <a:srgbClr val="FF0000"/>
                </a:solidFill>
              </a:rPr>
              <a:t/>
            </a:r>
            <a:br>
              <a:rPr lang="en-US" sz="2800" dirty="0" smtClean="0">
                <a:solidFill>
                  <a:srgbClr val="FF0000"/>
                </a:solidFill>
              </a:rPr>
            </a:br>
            <a:endParaRPr lang="en-US" sz="2800" dirty="0">
              <a:solidFill>
                <a:srgbClr val="FF0000"/>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384300"/>
            <a:ext cx="8229600" cy="1016000"/>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100" y="2514600"/>
            <a:ext cx="8280400" cy="3873500"/>
          </a:xfrm>
          <a:prstGeom prst="rect">
            <a:avLst/>
          </a:prstGeom>
        </p:spPr>
      </p:pic>
    </p:spTree>
    <p:extLst>
      <p:ext uri="{BB962C8B-B14F-4D97-AF65-F5344CB8AC3E}">
        <p14:creationId xmlns:p14="http://schemas.microsoft.com/office/powerpoint/2010/main" val="200897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accent1"/>
            </a:solidFill>
          </a:ln>
        </p:spPr>
        <p:txBody>
          <a:bodyPr/>
          <a:lstStyle/>
          <a:p>
            <a:r>
              <a:rPr lang="en-US" dirty="0" smtClean="0">
                <a:solidFill>
                  <a:srgbClr val="FF0000"/>
                </a:solidFill>
              </a:rPr>
              <a:t>OCP Refresh 2016/17</a:t>
            </a:r>
            <a:endParaRPr lang="en-US" dirty="0">
              <a:solidFill>
                <a:srgbClr val="FF0000"/>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6850" y="1710531"/>
            <a:ext cx="6210300" cy="4305300"/>
          </a:xfrm>
        </p:spPr>
      </p:pic>
    </p:spTree>
    <p:extLst>
      <p:ext uri="{BB962C8B-B14F-4D97-AF65-F5344CB8AC3E}">
        <p14:creationId xmlns:p14="http://schemas.microsoft.com/office/powerpoint/2010/main" val="1781713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lstStyle/>
          <a:p>
            <a:r>
              <a:rPr lang="en-US" b="1" dirty="0" smtClean="0">
                <a:solidFill>
                  <a:srgbClr val="FF0000"/>
                </a:solidFill>
              </a:rPr>
              <a:t>OCP Refresh </a:t>
            </a:r>
            <a:endParaRPr lang="en-US" b="1"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2250" y="1805781"/>
            <a:ext cx="6159500" cy="4114800"/>
          </a:xfrm>
        </p:spPr>
      </p:pic>
    </p:spTree>
    <p:extLst>
      <p:ext uri="{BB962C8B-B14F-4D97-AF65-F5344CB8AC3E}">
        <p14:creationId xmlns:p14="http://schemas.microsoft.com/office/powerpoint/2010/main" val="1605546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normAutofit/>
          </a:bodyPr>
          <a:lstStyle/>
          <a:p>
            <a:r>
              <a:rPr lang="en-US" sz="5400" dirty="0" smtClean="0">
                <a:solidFill>
                  <a:srgbClr val="FF0000"/>
                </a:solidFill>
              </a:rPr>
              <a:t>Funding Opportunities</a:t>
            </a:r>
            <a:endParaRPr lang="en-US" sz="5400"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endParaRPr lang="en-US" sz="2600" b="1" dirty="0" smtClean="0">
              <a:ea typeface="Avenir Next" charset="0"/>
              <a:cs typeface="Avenir Next" charset="0"/>
            </a:endParaRPr>
          </a:p>
          <a:p>
            <a:r>
              <a:rPr lang="en-US" sz="2600" b="1" dirty="0" smtClean="0">
                <a:ea typeface="Avenir Next" charset="0"/>
                <a:cs typeface="Avenir Next" charset="0"/>
              </a:rPr>
              <a:t>Federal/Provincial: Pan-Canadian </a:t>
            </a:r>
            <a:r>
              <a:rPr lang="en-US" sz="2600" b="1" dirty="0">
                <a:ea typeface="Avenir Next" charset="0"/>
                <a:cs typeface="Avenir Next" charset="0"/>
              </a:rPr>
              <a:t>Framework on Clean Growth &amp; Climate Change</a:t>
            </a:r>
            <a:r>
              <a:rPr lang="en-US" sz="2600" dirty="0">
                <a:ea typeface="Avenir Next" charset="0"/>
                <a:cs typeface="Avenir Next" charset="0"/>
              </a:rPr>
              <a:t>, Dec. 9, 2016. </a:t>
            </a:r>
            <a:r>
              <a:rPr lang="en-US" sz="2600" dirty="0" smtClean="0">
                <a:ea typeface="Avenir Next" charset="0"/>
                <a:cs typeface="Avenir Next" charset="0"/>
              </a:rPr>
              <a:t> Announcement from Ottawa of </a:t>
            </a:r>
            <a:r>
              <a:rPr lang="en-CA" sz="2600" dirty="0" smtClean="0"/>
              <a:t>$2 </a:t>
            </a:r>
            <a:r>
              <a:rPr lang="en-CA" sz="2600" dirty="0"/>
              <a:t>billion </a:t>
            </a:r>
            <a:r>
              <a:rPr lang="en-CA" sz="2600" b="1" dirty="0">
                <a:solidFill>
                  <a:srgbClr val="FF0000"/>
                </a:solidFill>
              </a:rPr>
              <a:t>Low Carbon Economy Fund</a:t>
            </a:r>
            <a:r>
              <a:rPr lang="en-CA" sz="2600" dirty="0"/>
              <a:t> </a:t>
            </a:r>
            <a:r>
              <a:rPr lang="en-CA" sz="2600" dirty="0" smtClean="0"/>
              <a:t>last July; available </a:t>
            </a:r>
            <a:r>
              <a:rPr lang="en-CA" sz="2600" dirty="0"/>
              <a:t>to all levels of government, indigenous </a:t>
            </a:r>
            <a:r>
              <a:rPr lang="en-CA" sz="2600" dirty="0" smtClean="0"/>
              <a:t>governments, NGOs and private business </a:t>
            </a:r>
            <a:r>
              <a:rPr lang="en-CA" sz="2600" dirty="0"/>
              <a:t>through 2022.</a:t>
            </a:r>
            <a:r>
              <a:rPr lang="en-US" sz="2600" dirty="0"/>
              <a:t> </a:t>
            </a:r>
            <a:r>
              <a:rPr lang="en-US" sz="2600" i="1" dirty="0" smtClean="0"/>
              <a:t> </a:t>
            </a:r>
          </a:p>
          <a:p>
            <a:endParaRPr lang="en-US" sz="2600" dirty="0"/>
          </a:p>
          <a:p>
            <a:r>
              <a:rPr lang="en-US" sz="2600" b="1" dirty="0" smtClean="0">
                <a:ea typeface="Avenir Next" charset="0"/>
                <a:cs typeface="Avenir Next" charset="0"/>
              </a:rPr>
              <a:t>Federation </a:t>
            </a:r>
            <a:r>
              <a:rPr lang="en-US" sz="2600" b="1" dirty="0">
                <a:ea typeface="Avenir Next" charset="0"/>
                <a:cs typeface="Avenir Next" charset="0"/>
              </a:rPr>
              <a:t>of Canadian Municipalities’ </a:t>
            </a:r>
            <a:r>
              <a:rPr lang="en-US" sz="2600" b="1" dirty="0">
                <a:solidFill>
                  <a:srgbClr val="FF0000"/>
                </a:solidFill>
                <a:ea typeface="Avenir Next" charset="0"/>
                <a:cs typeface="Avenir Next" charset="0"/>
              </a:rPr>
              <a:t>Green Municipal Fund</a:t>
            </a:r>
            <a:r>
              <a:rPr lang="en-US" sz="2600" dirty="0">
                <a:ea typeface="Avenir Next" charset="0"/>
                <a:cs typeface="Avenir Next" charset="0"/>
              </a:rPr>
              <a:t>. $</a:t>
            </a:r>
            <a:r>
              <a:rPr lang="en-US" sz="2600" dirty="0" smtClean="0">
                <a:ea typeface="Avenir Next" charset="0"/>
                <a:cs typeface="Avenir Next" charset="0"/>
              </a:rPr>
              <a:t>675 million </a:t>
            </a:r>
            <a:r>
              <a:rPr lang="en-US" sz="2600" dirty="0">
                <a:ea typeface="Avenir Next" charset="0"/>
                <a:cs typeface="Avenir Next" charset="0"/>
              </a:rPr>
              <a:t>available to Canadian municipalities for “plans, feasibility studies, pilot projects and capital projects” that “improve air, water and soil, and reduce GHG emissions.” </a:t>
            </a:r>
            <a:endParaRPr lang="en-US" sz="2600" dirty="0" smtClean="0">
              <a:ea typeface="Avenir Next" charset="0"/>
              <a:cs typeface="Avenir Next" charset="0"/>
            </a:endParaRPr>
          </a:p>
          <a:p>
            <a:endParaRPr lang="en-US" sz="2600" dirty="0" smtClean="0">
              <a:ea typeface="Avenir Next" charset="0"/>
              <a:cs typeface="Avenir Next" charset="0"/>
            </a:endParaRPr>
          </a:p>
          <a:p>
            <a:r>
              <a:rPr lang="en-US" sz="2600" b="1" dirty="0" smtClean="0">
                <a:solidFill>
                  <a:srgbClr val="FF0000"/>
                </a:solidFill>
                <a:ea typeface="Avenir Next" charset="0"/>
                <a:cs typeface="Avenir Next" charset="0"/>
              </a:rPr>
              <a:t>DOS Carbon Tax Rebate Reserve Fund </a:t>
            </a:r>
            <a:r>
              <a:rPr lang="en-US" sz="2600" dirty="0" smtClean="0">
                <a:ea typeface="Avenir Next" charset="0"/>
                <a:cs typeface="Avenir Next" charset="0"/>
              </a:rPr>
              <a:t>(currently $6k approx. “</a:t>
            </a:r>
            <a:r>
              <a:rPr lang="en-US" sz="2600" dirty="0" smtClean="0"/>
              <a:t>to </a:t>
            </a:r>
            <a:r>
              <a:rPr lang="en-US" sz="2600" dirty="0"/>
              <a:t>support initiatives to reduce carbon emissions in the District of </a:t>
            </a:r>
            <a:r>
              <a:rPr lang="en-US" sz="2600" dirty="0" smtClean="0"/>
              <a:t>Sooke”). </a:t>
            </a:r>
            <a:endParaRPr lang="en-US" sz="2600" dirty="0"/>
          </a:p>
          <a:p>
            <a:endParaRPr lang="en-US" dirty="0">
              <a:ea typeface="Avenir Next" charset="0"/>
              <a:cs typeface="Avenir Next" charset="0"/>
            </a:endParaRPr>
          </a:p>
          <a:p>
            <a:endParaRPr lang="en-US" dirty="0"/>
          </a:p>
        </p:txBody>
      </p:sp>
    </p:spTree>
    <p:extLst>
      <p:ext uri="{BB962C8B-B14F-4D97-AF65-F5344CB8AC3E}">
        <p14:creationId xmlns:p14="http://schemas.microsoft.com/office/powerpoint/2010/main" val="1084924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normAutofit/>
          </a:bodyPr>
          <a:lstStyle/>
          <a:p>
            <a:pPr algn="l"/>
            <a:r>
              <a:rPr lang="en-US" dirty="0" smtClean="0">
                <a:solidFill>
                  <a:srgbClr val="00B050"/>
                </a:solidFill>
              </a:rPr>
              <a:t>      </a:t>
            </a:r>
            <a:r>
              <a:rPr lang="en-US" b="1" dirty="0" smtClean="0">
                <a:solidFill>
                  <a:schemeClr val="accent2"/>
                </a:solidFill>
              </a:rPr>
              <a:t>Greening Sooke: Highlights</a:t>
            </a:r>
            <a:endParaRPr lang="en-US" b="1" dirty="0">
              <a:solidFill>
                <a:schemeClr val="accent2"/>
              </a:solidFill>
            </a:endParaRPr>
          </a:p>
        </p:txBody>
      </p:sp>
      <p:sp>
        <p:nvSpPr>
          <p:cNvPr id="3" name="Content Placeholder 2"/>
          <p:cNvSpPr>
            <a:spLocks noGrp="1"/>
          </p:cNvSpPr>
          <p:nvPr>
            <p:ph idx="1"/>
          </p:nvPr>
        </p:nvSpPr>
        <p:spPr/>
        <p:txBody>
          <a:bodyPr>
            <a:normAutofit fontScale="85000" lnSpcReduction="20000"/>
          </a:bodyPr>
          <a:lstStyle/>
          <a:p>
            <a:endParaRPr lang="en-US" sz="2000" dirty="0"/>
          </a:p>
          <a:p>
            <a:r>
              <a:rPr lang="en-US" sz="2400" dirty="0">
                <a:solidFill>
                  <a:srgbClr val="00B050"/>
                </a:solidFill>
              </a:rPr>
              <a:t>T’Sou-ke First Nation: International renown for ‘Solar City’ (one of just five in Canada named by the Canadian Solar Cities Project) </a:t>
            </a:r>
          </a:p>
          <a:p>
            <a:endParaRPr lang="en-US" sz="2400" dirty="0"/>
          </a:p>
          <a:p>
            <a:r>
              <a:rPr lang="en-US" sz="2400" dirty="0"/>
              <a:t>T’Sou-ke Centre for Sustainability – skills training in the creation of energy efficient housing for indigenous communities in BC </a:t>
            </a:r>
          </a:p>
          <a:p>
            <a:endParaRPr lang="en-US" sz="2400" dirty="0"/>
          </a:p>
          <a:p>
            <a:r>
              <a:rPr lang="en-US" sz="2400" dirty="0">
                <a:solidFill>
                  <a:srgbClr val="00B050"/>
                </a:solidFill>
              </a:rPr>
              <a:t>DOS achieves carbon-neutral municipal operations in 2015, earning Level 3 (highest possible) recognition from the Union of BC Municipalities. </a:t>
            </a:r>
          </a:p>
          <a:p>
            <a:endParaRPr lang="en-US" sz="2400" dirty="0">
              <a:solidFill>
                <a:srgbClr val="00B050"/>
              </a:solidFill>
            </a:endParaRPr>
          </a:p>
          <a:p>
            <a:r>
              <a:rPr lang="en-US" sz="2400" dirty="0"/>
              <a:t>Geothermal heat pumps in select homes at Woodland Creek; Built Green Canada Gold standard met by Harbourside Cohousing</a:t>
            </a:r>
          </a:p>
          <a:p>
            <a:endParaRPr lang="en-US" sz="2400" dirty="0">
              <a:solidFill>
                <a:srgbClr val="00B050"/>
              </a:solidFill>
            </a:endParaRPr>
          </a:p>
          <a:p>
            <a:r>
              <a:rPr lang="en-US" sz="2400" dirty="0">
                <a:solidFill>
                  <a:srgbClr val="00B050"/>
                </a:solidFill>
              </a:rPr>
              <a:t>Green residential builders in Sooke – Keary Conwright, Frank McKendry, Forest Adam, Tony Johnston, Paul Clarkston, David Dare, among others.</a:t>
            </a:r>
          </a:p>
          <a:p>
            <a:endParaRPr lang="en-US" dirty="0"/>
          </a:p>
        </p:txBody>
      </p:sp>
    </p:spTree>
    <p:extLst>
      <p:ext uri="{BB962C8B-B14F-4D97-AF65-F5344CB8AC3E}">
        <p14:creationId xmlns:p14="http://schemas.microsoft.com/office/powerpoint/2010/main" val="13574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5295900"/>
          </a:xfrm>
        </p:spPr>
        <p:txBody>
          <a:bodyPr>
            <a:noAutofit/>
          </a:bodyPr>
          <a:lstStyle/>
          <a:p>
            <a:r>
              <a:rPr lang="en-US" sz="1800" dirty="0">
                <a:solidFill>
                  <a:srgbClr val="00B050"/>
                </a:solidFill>
              </a:rPr>
              <a:t>Youth for Change students fundraise for EV station at EMCS, 2016/17; DOS planning fast-charge EV station(s) slated for Evergreen Mall, early 2018</a:t>
            </a:r>
          </a:p>
          <a:p>
            <a:endParaRPr lang="en-US" sz="1800" dirty="0">
              <a:solidFill>
                <a:srgbClr val="00B050"/>
              </a:solidFill>
            </a:endParaRPr>
          </a:p>
          <a:p>
            <a:r>
              <a:rPr lang="en-US" sz="1800" dirty="0"/>
              <a:t>Tidal power: Accumulated Ocean Energy (in collaboration with T’Sou-ke Nation) + new Sooke start-up Go With the Flow Technologies</a:t>
            </a:r>
          </a:p>
          <a:p>
            <a:endParaRPr lang="en-US" sz="1800" dirty="0">
              <a:solidFill>
                <a:srgbClr val="00B050"/>
              </a:solidFill>
            </a:endParaRPr>
          </a:p>
          <a:p>
            <a:r>
              <a:rPr lang="en-US" sz="1800" dirty="0">
                <a:solidFill>
                  <a:srgbClr val="00B050"/>
                </a:solidFill>
              </a:rPr>
              <a:t>Solar installation: Viridian Energy Co-Operative, Endless Energy &amp; Solar Solutions, independent contractors </a:t>
            </a:r>
          </a:p>
          <a:p>
            <a:endParaRPr lang="en-US" sz="1800" dirty="0">
              <a:solidFill>
                <a:srgbClr val="00B050"/>
              </a:solidFill>
            </a:endParaRPr>
          </a:p>
          <a:p>
            <a:r>
              <a:rPr lang="en-US" sz="1800" dirty="0"/>
              <a:t>T’Sou-ke Nation, </a:t>
            </a:r>
            <a:r>
              <a:rPr lang="en-US" sz="1800" dirty="0" err="1"/>
              <a:t>Timberwest</a:t>
            </a:r>
            <a:r>
              <a:rPr lang="en-US" sz="1800" dirty="0"/>
              <a:t> and EDP Renewables Canada announce intention (2013) for $750-million in large-scale wind power projects on Vancouver Island </a:t>
            </a:r>
          </a:p>
          <a:p>
            <a:endParaRPr lang="en-US" sz="1800" dirty="0">
              <a:solidFill>
                <a:srgbClr val="00B050"/>
              </a:solidFill>
            </a:endParaRPr>
          </a:p>
          <a:p>
            <a:r>
              <a:rPr lang="en-US" sz="1800" dirty="0">
                <a:solidFill>
                  <a:srgbClr val="00B050"/>
                </a:solidFill>
              </a:rPr>
              <a:t>Roadside clean-up: Sifu Moonfist + tradition of litter-busting with Rotary Club, EMCS Youth Engagement Team, Zero Waste Sooke &amp; other community groups</a:t>
            </a:r>
          </a:p>
          <a:p>
            <a:endParaRPr lang="en-US" sz="1800" dirty="0">
              <a:solidFill>
                <a:srgbClr val="00B050"/>
              </a:solidFill>
            </a:endParaRPr>
          </a:p>
          <a:p>
            <a:r>
              <a:rPr lang="en-US" sz="1800" dirty="0"/>
              <a:t>Transition Sooke citizens’ initiative, 2010 to present  </a:t>
            </a:r>
          </a:p>
        </p:txBody>
      </p:sp>
      <p:sp>
        <p:nvSpPr>
          <p:cNvPr id="4" name="Title 1"/>
          <p:cNvSpPr>
            <a:spLocks noGrp="1"/>
          </p:cNvSpPr>
          <p:nvPr>
            <p:ph type="title"/>
          </p:nvPr>
        </p:nvSpPr>
        <p:spPr>
          <a:xfrm>
            <a:off x="457200" y="274638"/>
            <a:ext cx="8229600" cy="804862"/>
          </a:xfrm>
          <a:noFill/>
          <a:ln w="28575">
            <a:solidFill>
              <a:schemeClr val="tx1"/>
            </a:solidFill>
          </a:ln>
        </p:spPr>
        <p:txBody>
          <a:bodyPr>
            <a:normAutofit fontScale="90000"/>
          </a:bodyPr>
          <a:lstStyle/>
          <a:p>
            <a:pPr algn="l"/>
            <a:r>
              <a:rPr lang="en-US" dirty="0" smtClean="0">
                <a:solidFill>
                  <a:srgbClr val="00B050"/>
                </a:solidFill>
              </a:rPr>
              <a:t>      </a:t>
            </a:r>
            <a:r>
              <a:rPr lang="en-US" sz="4800" b="1" dirty="0" smtClean="0">
                <a:solidFill>
                  <a:schemeClr val="accent2"/>
                </a:solidFill>
              </a:rPr>
              <a:t>Greening Sooke </a:t>
            </a:r>
            <a:r>
              <a:rPr lang="is-IS" sz="4800" b="1" dirty="0" smtClean="0">
                <a:solidFill>
                  <a:schemeClr val="accent2"/>
                </a:solidFill>
              </a:rPr>
              <a:t>… (2 of 2) </a:t>
            </a:r>
            <a:endParaRPr lang="en-US" sz="4800" b="1" dirty="0">
              <a:solidFill>
                <a:schemeClr val="accent2"/>
              </a:solidFill>
            </a:endParaRPr>
          </a:p>
        </p:txBody>
      </p:sp>
    </p:spTree>
    <p:extLst>
      <p:ext uri="{BB962C8B-B14F-4D97-AF65-F5344CB8AC3E}">
        <p14:creationId xmlns:p14="http://schemas.microsoft.com/office/powerpoint/2010/main" val="1746129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normAutofit/>
          </a:bodyPr>
          <a:lstStyle/>
          <a:p>
            <a:r>
              <a:rPr lang="en-US" sz="3200" b="1" dirty="0" smtClean="0">
                <a:solidFill>
                  <a:srgbClr val="FF0000"/>
                </a:solidFill>
              </a:rPr>
              <a:t>Climate Change Action Committee</a:t>
            </a:r>
            <a:br>
              <a:rPr lang="en-US" sz="3200" b="1" dirty="0" smtClean="0">
                <a:solidFill>
                  <a:srgbClr val="FF0000"/>
                </a:solidFill>
              </a:rPr>
            </a:br>
            <a:r>
              <a:rPr lang="en-US" sz="3200" b="1" dirty="0" smtClean="0">
                <a:solidFill>
                  <a:srgbClr val="FF0000"/>
                </a:solidFill>
              </a:rPr>
              <a:t>2015/16 discussions</a:t>
            </a:r>
            <a:endParaRPr lang="en-US" sz="3200" b="1" dirty="0">
              <a:solidFill>
                <a:srgbClr val="FF0000"/>
              </a:solidFill>
            </a:endParaRPr>
          </a:p>
        </p:txBody>
      </p:sp>
      <p:sp>
        <p:nvSpPr>
          <p:cNvPr id="3" name="Content Placeholder 2"/>
          <p:cNvSpPr>
            <a:spLocks noGrp="1"/>
          </p:cNvSpPr>
          <p:nvPr>
            <p:ph idx="1"/>
          </p:nvPr>
        </p:nvSpPr>
        <p:spPr>
          <a:xfrm>
            <a:off x="457200" y="1574800"/>
            <a:ext cx="8229600" cy="5067300"/>
          </a:xfrm>
        </p:spPr>
        <p:txBody>
          <a:bodyPr>
            <a:noAutofit/>
          </a:bodyPr>
          <a:lstStyle/>
          <a:p>
            <a:r>
              <a:rPr lang="is-IS" sz="1800" dirty="0" smtClean="0">
                <a:solidFill>
                  <a:srgbClr val="00B050"/>
                </a:solidFill>
              </a:rPr>
              <a:t>District to remain focused </a:t>
            </a:r>
            <a:r>
              <a:rPr lang="is-IS" sz="1800" dirty="0">
                <a:solidFill>
                  <a:srgbClr val="00B050"/>
                </a:solidFill>
              </a:rPr>
              <a:t>on CEEP priorities as determined by </a:t>
            </a:r>
            <a:r>
              <a:rPr lang="is-IS" sz="1800" dirty="0" smtClean="0">
                <a:solidFill>
                  <a:srgbClr val="00B050"/>
                </a:solidFill>
              </a:rPr>
              <a:t>council. </a:t>
            </a:r>
          </a:p>
          <a:p>
            <a:endParaRPr lang="is-IS" sz="1800" dirty="0"/>
          </a:p>
          <a:p>
            <a:r>
              <a:rPr lang="en-US" sz="1800" dirty="0"/>
              <a:t>Primetime for DOS to seek project and infrastructure grants from the </a:t>
            </a:r>
            <a:r>
              <a:rPr lang="en-US" sz="1800" dirty="0" smtClean="0"/>
              <a:t>provincial and federal governments. </a:t>
            </a:r>
            <a:endParaRPr lang="en-US" sz="1800" dirty="0"/>
          </a:p>
          <a:p>
            <a:endParaRPr lang="is-IS" sz="1800" dirty="0"/>
          </a:p>
          <a:p>
            <a:r>
              <a:rPr lang="en-US" sz="1800" dirty="0" smtClean="0">
                <a:solidFill>
                  <a:srgbClr val="00B050"/>
                </a:solidFill>
              </a:rPr>
              <a:t>Expand boundaries </a:t>
            </a:r>
            <a:r>
              <a:rPr lang="en-US" sz="1800" dirty="0">
                <a:solidFill>
                  <a:srgbClr val="00B050"/>
                </a:solidFill>
              </a:rPr>
              <a:t>of Solar City to the DOS through collaboration with the T’Sou-ke Nation, SD #62, local </a:t>
            </a:r>
            <a:r>
              <a:rPr lang="en-US" sz="1800" dirty="0" smtClean="0">
                <a:solidFill>
                  <a:srgbClr val="00B050"/>
                </a:solidFill>
              </a:rPr>
              <a:t>business. </a:t>
            </a:r>
            <a:r>
              <a:rPr lang="en-US" sz="1800" dirty="0">
                <a:solidFill>
                  <a:srgbClr val="00B050"/>
                </a:solidFill>
              </a:rPr>
              <a:t>Examples: Solar arrays at the </a:t>
            </a:r>
            <a:r>
              <a:rPr lang="en-US" sz="1800" dirty="0" smtClean="0">
                <a:solidFill>
                  <a:srgbClr val="00B050"/>
                </a:solidFill>
              </a:rPr>
              <a:t>Municipal </a:t>
            </a:r>
            <a:r>
              <a:rPr lang="en-US" sz="1800" dirty="0">
                <a:solidFill>
                  <a:srgbClr val="00B050"/>
                </a:solidFill>
              </a:rPr>
              <a:t>Hall and EMCS; or </a:t>
            </a:r>
            <a:r>
              <a:rPr lang="en-US" sz="1800" dirty="0" smtClean="0">
                <a:solidFill>
                  <a:srgbClr val="00B050"/>
                </a:solidFill>
              </a:rPr>
              <a:t>a community </a:t>
            </a:r>
            <a:r>
              <a:rPr lang="en-US" sz="1800" dirty="0">
                <a:solidFill>
                  <a:srgbClr val="00B050"/>
                </a:solidFill>
              </a:rPr>
              <a:t>solar project (solar farm, solar parking lot, biomass </a:t>
            </a:r>
            <a:r>
              <a:rPr lang="en-US" sz="1800" dirty="0" smtClean="0">
                <a:solidFill>
                  <a:srgbClr val="00B050"/>
                </a:solidFill>
              </a:rPr>
              <a:t>heating </a:t>
            </a:r>
            <a:r>
              <a:rPr lang="en-US" sz="1800" dirty="0">
                <a:solidFill>
                  <a:srgbClr val="00B050"/>
                </a:solidFill>
              </a:rPr>
              <a:t>system). </a:t>
            </a:r>
          </a:p>
          <a:p>
            <a:endParaRPr lang="en-US" sz="1800" dirty="0"/>
          </a:p>
          <a:p>
            <a:r>
              <a:rPr lang="en-US" sz="1800" dirty="0"/>
              <a:t>DOS to investigate a municipal compost facility and yard-waste depot. </a:t>
            </a:r>
            <a:r>
              <a:rPr lang="en-US" sz="1800" i="1" dirty="0" smtClean="0"/>
              <a:t>[</a:t>
            </a:r>
            <a:r>
              <a:rPr lang="en-US" sz="1800" i="1" dirty="0"/>
              <a:t>Council awaiting CRD decision on regional compost facility]</a:t>
            </a:r>
          </a:p>
          <a:p>
            <a:endParaRPr lang="en-US" sz="1800" dirty="0"/>
          </a:p>
          <a:p>
            <a:r>
              <a:rPr lang="en-US" sz="1800" dirty="0" smtClean="0">
                <a:solidFill>
                  <a:srgbClr val="00B050"/>
                </a:solidFill>
              </a:rPr>
              <a:t>Committee of the Whole to </a:t>
            </a:r>
            <a:r>
              <a:rPr lang="en-US" sz="1800" dirty="0">
                <a:solidFill>
                  <a:srgbClr val="00B050"/>
                </a:solidFill>
              </a:rPr>
              <a:t>consider participating in the BC Sustainable Energy Association’s “100 Percent Renewable Energy By 2050” campaign for CRD municipalities. </a:t>
            </a:r>
          </a:p>
        </p:txBody>
      </p:sp>
    </p:spTree>
    <p:extLst>
      <p:ext uri="{BB962C8B-B14F-4D97-AF65-F5344CB8AC3E}">
        <p14:creationId xmlns:p14="http://schemas.microsoft.com/office/powerpoint/2010/main" val="780829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9-04 at 5.57.1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973" y="3441700"/>
            <a:ext cx="7226300" cy="3416300"/>
          </a:xfrm>
          <a:prstGeom prst="rect">
            <a:avLst/>
          </a:prstGeom>
        </p:spPr>
      </p:pic>
      <p:pic>
        <p:nvPicPr>
          <p:cNvPr id="5" name="Picture 4" descr="Screen Shot 2017-09-04 at 6.11.1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033" y="0"/>
            <a:ext cx="7407383" cy="3524400"/>
          </a:xfrm>
          <a:prstGeom prst="rect">
            <a:avLst/>
          </a:prstGeom>
        </p:spPr>
      </p:pic>
    </p:spTree>
    <p:extLst>
      <p:ext uri="{BB962C8B-B14F-4D97-AF65-F5344CB8AC3E}">
        <p14:creationId xmlns:p14="http://schemas.microsoft.com/office/powerpoint/2010/main" val="390059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9-21 at 11.27.4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772" y="228601"/>
            <a:ext cx="7926881" cy="6413500"/>
          </a:xfrm>
          <a:prstGeom prst="rect">
            <a:avLst/>
          </a:prstGeom>
        </p:spPr>
      </p:pic>
    </p:spTree>
    <p:extLst>
      <p:ext uri="{BB962C8B-B14F-4D97-AF65-F5344CB8AC3E}">
        <p14:creationId xmlns:p14="http://schemas.microsoft.com/office/powerpoint/2010/main" val="4006415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CROSSROADS in time</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333500"/>
            <a:ext cx="8229599" cy="5397500"/>
          </a:xfrm>
          <a:prstGeom prst="rect">
            <a:avLst/>
          </a:prstGeom>
        </p:spPr>
      </p:pic>
    </p:spTree>
    <p:extLst>
      <p:ext uri="{BB962C8B-B14F-4D97-AF65-F5344CB8AC3E}">
        <p14:creationId xmlns:p14="http://schemas.microsoft.com/office/powerpoint/2010/main" val="1042526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 23 Bonn, Germany, Nov. 2017</a:t>
            </a:r>
            <a:endParaRPr lang="en-US" dirty="0"/>
          </a:p>
        </p:txBody>
      </p:sp>
      <p:sp>
        <p:nvSpPr>
          <p:cNvPr id="3" name="Content Placeholder 2"/>
          <p:cNvSpPr>
            <a:spLocks noGrp="1"/>
          </p:cNvSpPr>
          <p:nvPr>
            <p:ph idx="1"/>
          </p:nvPr>
        </p:nvSpPr>
        <p:spPr/>
        <p:txBody>
          <a:bodyPr/>
          <a:lstStyle/>
          <a:p>
            <a:r>
              <a:rPr lang="en-US" sz="2800" dirty="0" smtClean="0"/>
              <a:t>“We </a:t>
            </a:r>
            <a:r>
              <a:rPr lang="en-US" sz="2800" dirty="0"/>
              <a:t>know that, as climate change intensifies, the ability of the land and oceans to mop up our carbon emissions will weaken</a:t>
            </a:r>
            <a:r>
              <a:rPr lang="mr-IN" sz="2800" dirty="0" smtClean="0"/>
              <a:t>…</a:t>
            </a:r>
            <a:endParaRPr lang="en-US" sz="2800" dirty="0" smtClean="0"/>
          </a:p>
          <a:p>
            <a:r>
              <a:rPr lang="en-US" sz="2800" dirty="0" smtClean="0"/>
              <a:t>There’s </a:t>
            </a:r>
            <a:r>
              <a:rPr lang="en-US" sz="2800" dirty="0"/>
              <a:t>still time to steer these emissions down and so keep some control</a:t>
            </a:r>
            <a:r>
              <a:rPr lang="mr-IN" sz="2800" dirty="0"/>
              <a:t>…</a:t>
            </a:r>
            <a:r>
              <a:rPr lang="en-US" sz="2800" dirty="0"/>
              <a:t>. </a:t>
            </a:r>
            <a:endParaRPr lang="en-US" sz="2800" dirty="0" smtClean="0"/>
          </a:p>
          <a:p>
            <a:r>
              <a:rPr lang="en-US" sz="2800" dirty="0" smtClean="0"/>
              <a:t>But </a:t>
            </a:r>
            <a:r>
              <a:rPr lang="en-US" sz="2800" dirty="0"/>
              <a:t>if we wait too long humankind will become a passenger on a one way street to dangerous climate change.</a:t>
            </a:r>
            <a:r>
              <a:rPr lang="en-US" sz="2800" dirty="0" smtClean="0"/>
              <a:t>”</a:t>
            </a:r>
          </a:p>
          <a:p>
            <a:pPr lvl="6"/>
            <a:r>
              <a:rPr lang="en-US" dirty="0" smtClean="0"/>
              <a:t>Dave </a:t>
            </a:r>
            <a:r>
              <a:rPr lang="en-US" dirty="0" err="1" smtClean="0"/>
              <a:t>Reay</a:t>
            </a:r>
            <a:r>
              <a:rPr lang="en-US" dirty="0" smtClean="0"/>
              <a:t>, University of Edinburgh, </a:t>
            </a:r>
            <a:r>
              <a:rPr lang="en-US" i="1" dirty="0" smtClean="0"/>
              <a:t>Guardian</a:t>
            </a:r>
            <a:endParaRPr lang="en-US" i="1" dirty="0"/>
          </a:p>
          <a:p>
            <a:pPr lvl="3"/>
            <a:endParaRPr lang="en-US" dirty="0"/>
          </a:p>
          <a:p>
            <a:endParaRPr lang="en-US" dirty="0"/>
          </a:p>
        </p:txBody>
      </p:sp>
    </p:spTree>
    <p:extLst>
      <p:ext uri="{BB962C8B-B14F-4D97-AF65-F5344CB8AC3E}">
        <p14:creationId xmlns:p14="http://schemas.microsoft.com/office/powerpoint/2010/main" val="2341952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9-07 at 1.46.1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104" y="1944000"/>
            <a:ext cx="4451892" cy="4914000"/>
          </a:xfrm>
          <a:prstGeom prst="rect">
            <a:avLst/>
          </a:prstGeom>
        </p:spPr>
      </p:pic>
      <p:sp>
        <p:nvSpPr>
          <p:cNvPr id="9" name="Content Placeholder 2"/>
          <p:cNvSpPr txBox="1">
            <a:spLocks/>
          </p:cNvSpPr>
          <p:nvPr/>
        </p:nvSpPr>
        <p:spPr>
          <a:xfrm>
            <a:off x="200005" y="1377974"/>
            <a:ext cx="8700237" cy="56602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dirty="0" smtClean="0"/>
              <a:t>100% Renewable Energy by 2050</a:t>
            </a:r>
          </a:p>
        </p:txBody>
      </p:sp>
      <p:pic>
        <p:nvPicPr>
          <p:cNvPr id="11" name="Picture 10" descr="BCSEA Victor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3044" y="0"/>
            <a:ext cx="5496292" cy="1425600"/>
          </a:xfrm>
          <a:prstGeom prst="rect">
            <a:avLst/>
          </a:prstGeom>
        </p:spPr>
      </p:pic>
    </p:spTree>
    <p:extLst>
      <p:ext uri="{BB962C8B-B14F-4D97-AF65-F5344CB8AC3E}">
        <p14:creationId xmlns:p14="http://schemas.microsoft.com/office/powerpoint/2010/main" val="189509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chemeClr val="accent1"/>
            </a:solidFill>
          </a:ln>
        </p:spPr>
        <p:txBody>
          <a:bodyPr>
            <a:normAutofit/>
          </a:bodyPr>
          <a:lstStyle/>
          <a:p>
            <a:r>
              <a:rPr lang="en-CA" sz="3600" b="1" dirty="0">
                <a:solidFill>
                  <a:srgbClr val="7030A0"/>
                </a:solidFill>
              </a:rPr>
              <a:t>What is 100% Renewable Energy by 2050?</a:t>
            </a:r>
            <a:endParaRPr lang="en-CA" sz="3600" dirty="0">
              <a:solidFill>
                <a:srgbClr val="7030A0"/>
              </a:solidFill>
            </a:endParaRPr>
          </a:p>
        </p:txBody>
      </p:sp>
      <p:sp>
        <p:nvSpPr>
          <p:cNvPr id="3" name="Content Placeholder 2"/>
          <p:cNvSpPr>
            <a:spLocks noGrp="1"/>
          </p:cNvSpPr>
          <p:nvPr>
            <p:ph idx="1"/>
          </p:nvPr>
        </p:nvSpPr>
        <p:spPr/>
        <p:txBody>
          <a:bodyPr>
            <a:normAutofit/>
          </a:bodyPr>
          <a:lstStyle/>
          <a:p>
            <a:endParaRPr lang="en-CA" sz="2000" dirty="0" smtClean="0"/>
          </a:p>
          <a:p>
            <a:r>
              <a:rPr lang="en-CA" sz="2000" dirty="0" smtClean="0"/>
              <a:t>100</a:t>
            </a:r>
            <a:r>
              <a:rPr lang="en-CA" sz="2000" dirty="0"/>
              <a:t>% RE goal means: “Transition to 100% renewable energy sources in all three energy use </a:t>
            </a:r>
            <a:r>
              <a:rPr lang="en-CA" sz="2000" dirty="0" smtClean="0"/>
              <a:t>sectors (electricity</a:t>
            </a:r>
            <a:r>
              <a:rPr lang="en-CA" sz="2000" dirty="0"/>
              <a:t>, heating/cooling and </a:t>
            </a:r>
            <a:r>
              <a:rPr lang="en-CA" sz="2000" dirty="0" smtClean="0"/>
              <a:t>transportation), </a:t>
            </a:r>
            <a:r>
              <a:rPr lang="en-CA" sz="2000" dirty="0"/>
              <a:t>community wide by 2050 towards an equitable, sustainable future</a:t>
            </a:r>
            <a:r>
              <a:rPr lang="en-CA" sz="2000" dirty="0" smtClean="0"/>
              <a:t>.</a:t>
            </a:r>
            <a:r>
              <a:rPr lang="en-CA" sz="2000" dirty="0"/>
              <a:t>” From Renewable Cities (SFU</a:t>
            </a:r>
            <a:r>
              <a:rPr lang="en-CA" sz="2000" dirty="0" smtClean="0"/>
              <a:t>)</a:t>
            </a:r>
          </a:p>
          <a:p>
            <a:endParaRPr lang="en-CA" sz="2000" dirty="0"/>
          </a:p>
          <a:p>
            <a:r>
              <a:rPr lang="en-CA" sz="2000" dirty="0"/>
              <a:t>This transition would be made through collaborative, democratic engagement with stakeholders, partners and </a:t>
            </a:r>
            <a:r>
              <a:rPr lang="en-CA" sz="2000" dirty="0" smtClean="0"/>
              <a:t>communities. It would be tied </a:t>
            </a:r>
            <a:r>
              <a:rPr lang="en-CA" sz="2000" dirty="0"/>
              <a:t>to energy democracy and social </a:t>
            </a:r>
            <a:r>
              <a:rPr lang="en-CA" sz="2000" dirty="0" smtClean="0"/>
              <a:t>justice, and would seek aggressive energy </a:t>
            </a:r>
            <a:r>
              <a:rPr lang="en-CA" sz="2000" dirty="0"/>
              <a:t>reductions </a:t>
            </a:r>
            <a:r>
              <a:rPr lang="en-CA" sz="2000" dirty="0" smtClean="0"/>
              <a:t>through </a:t>
            </a:r>
            <a:r>
              <a:rPr lang="en-CA" sz="2000" dirty="0"/>
              <a:t>conservation and </a:t>
            </a:r>
            <a:r>
              <a:rPr lang="en-CA" sz="2000" dirty="0" smtClean="0"/>
              <a:t>efficiencies.</a:t>
            </a:r>
            <a:endParaRPr lang="en-CA" sz="2000" dirty="0"/>
          </a:p>
          <a:p>
            <a:endParaRPr lang="en-CA" sz="2000" dirty="0"/>
          </a:p>
          <a:p>
            <a:endParaRPr lang="en-US" dirty="0"/>
          </a:p>
        </p:txBody>
      </p:sp>
    </p:spTree>
    <p:extLst>
      <p:ext uri="{BB962C8B-B14F-4D97-AF65-F5344CB8AC3E}">
        <p14:creationId xmlns:p14="http://schemas.microsoft.com/office/powerpoint/2010/main" val="397270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chemeClr val="tx1"/>
            </a:solidFill>
          </a:ln>
        </p:spPr>
        <p:txBody>
          <a:bodyPr>
            <a:normAutofit/>
          </a:bodyPr>
          <a:lstStyle/>
          <a:p>
            <a:r>
              <a:rPr lang="en-US" sz="3600" b="1" dirty="0" smtClean="0">
                <a:solidFill>
                  <a:srgbClr val="7030A0"/>
                </a:solidFill>
              </a:rPr>
              <a:t>Greater Victoria Region  a 100% RE Region</a:t>
            </a:r>
            <a:endParaRPr lang="en-US" sz="3600" b="1" dirty="0">
              <a:solidFill>
                <a:srgbClr val="7030A0"/>
              </a:solidFill>
            </a:endParaRPr>
          </a:p>
        </p:txBody>
      </p:sp>
      <p:sp>
        <p:nvSpPr>
          <p:cNvPr id="3" name="Content Placeholder 2"/>
          <p:cNvSpPr>
            <a:spLocks noGrp="1"/>
          </p:cNvSpPr>
          <p:nvPr>
            <p:ph idx="1"/>
          </p:nvPr>
        </p:nvSpPr>
        <p:spPr/>
        <p:txBody>
          <a:bodyPr>
            <a:normAutofit/>
          </a:bodyPr>
          <a:lstStyle/>
          <a:p>
            <a:r>
              <a:rPr lang="en-CA" sz="2400" dirty="0"/>
              <a:t>BCSEA Victoria Chapter is working with </a:t>
            </a:r>
            <a:r>
              <a:rPr lang="en-CA" sz="2400" dirty="0" smtClean="0"/>
              <a:t>municipal governments </a:t>
            </a:r>
            <a:r>
              <a:rPr lang="en-CA" sz="2400" dirty="0"/>
              <a:t>across </a:t>
            </a:r>
            <a:r>
              <a:rPr lang="en-CA" sz="2400" dirty="0" smtClean="0"/>
              <a:t>the region </a:t>
            </a:r>
            <a:r>
              <a:rPr lang="en-CA" sz="2400" dirty="0"/>
              <a:t>to declare themselves 100% RE </a:t>
            </a:r>
            <a:r>
              <a:rPr lang="en-CA" sz="2400" dirty="0" smtClean="0"/>
              <a:t>Municipalities</a:t>
            </a:r>
          </a:p>
          <a:p>
            <a:pPr lvl="1"/>
            <a:r>
              <a:rPr lang="en-CA" sz="2400" dirty="0" smtClean="0"/>
              <a:t>August 2016 Victoria Declaration</a:t>
            </a:r>
          </a:p>
          <a:p>
            <a:pPr lvl="1"/>
            <a:r>
              <a:rPr lang="en-CA" sz="2400" dirty="0" smtClean="0"/>
              <a:t>March 2017 Presentation to </a:t>
            </a:r>
            <a:r>
              <a:rPr lang="en-CA" sz="2400" dirty="0" err="1" smtClean="0"/>
              <a:t>Saanich</a:t>
            </a:r>
            <a:r>
              <a:rPr lang="en-CA" sz="2400" dirty="0" smtClean="0"/>
              <a:t> of Pathway Report</a:t>
            </a:r>
          </a:p>
          <a:p>
            <a:pPr lvl="1"/>
            <a:r>
              <a:rPr lang="en-CA" sz="2400" dirty="0" smtClean="0"/>
              <a:t>October, 2017 </a:t>
            </a:r>
            <a:r>
              <a:rPr lang="en-CA" sz="2400" dirty="0" err="1" smtClean="0"/>
              <a:t>Saanich</a:t>
            </a:r>
            <a:r>
              <a:rPr lang="en-CA" sz="2400" dirty="0" smtClean="0"/>
              <a:t> Declaration</a:t>
            </a:r>
          </a:p>
          <a:p>
            <a:pPr lvl="1"/>
            <a:r>
              <a:rPr lang="en-CA" sz="2400" dirty="0" smtClean="0"/>
              <a:t>Presentation was made to Esquimalt </a:t>
            </a:r>
          </a:p>
          <a:p>
            <a:pPr lvl="1"/>
            <a:r>
              <a:rPr lang="en-CA" sz="2400" dirty="0" smtClean="0"/>
              <a:t>Nov. 6 presentation to </a:t>
            </a:r>
            <a:r>
              <a:rPr lang="en-CA" sz="2400" dirty="0" err="1" smtClean="0"/>
              <a:t>Sooke</a:t>
            </a:r>
            <a:endParaRPr lang="en-CA" sz="2400" dirty="0" smtClean="0"/>
          </a:p>
          <a:p>
            <a:pPr lvl="1"/>
            <a:r>
              <a:rPr lang="en-CA" sz="2400" dirty="0" err="1" smtClean="0"/>
              <a:t>Metchosin</a:t>
            </a:r>
            <a:r>
              <a:rPr lang="en-CA" sz="2400" dirty="0" smtClean="0"/>
              <a:t> later in Nov.</a:t>
            </a:r>
          </a:p>
          <a:p>
            <a:pPr lvl="1"/>
            <a:r>
              <a:rPr lang="en-CA" sz="2400" dirty="0"/>
              <a:t>D</a:t>
            </a:r>
            <a:r>
              <a:rPr lang="en-CA" sz="2400" dirty="0" smtClean="0"/>
              <a:t>iscussions with </a:t>
            </a:r>
            <a:r>
              <a:rPr lang="en-CA" sz="2400" dirty="0"/>
              <a:t>Central </a:t>
            </a:r>
            <a:r>
              <a:rPr lang="en-CA" sz="2400" dirty="0" err="1" smtClean="0"/>
              <a:t>Saanich</a:t>
            </a:r>
            <a:r>
              <a:rPr lang="en-CA" sz="2400" dirty="0" smtClean="0"/>
              <a:t>, Oak Bay and others</a:t>
            </a:r>
            <a:endParaRPr lang="en-CA" dirty="0"/>
          </a:p>
          <a:p>
            <a:endParaRPr lang="en-US" dirty="0"/>
          </a:p>
        </p:txBody>
      </p:sp>
    </p:spTree>
    <p:extLst>
      <p:ext uri="{BB962C8B-B14F-4D97-AF65-F5344CB8AC3E}">
        <p14:creationId xmlns:p14="http://schemas.microsoft.com/office/powerpoint/2010/main" val="4251477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7-09-07 at 12.15.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0012" y="114400"/>
            <a:ext cx="6674882" cy="6642000"/>
          </a:xfrm>
          <a:prstGeom prst="rect">
            <a:avLst/>
          </a:prstGeom>
        </p:spPr>
      </p:pic>
    </p:spTree>
    <p:extLst>
      <p:ext uri="{BB962C8B-B14F-4D97-AF65-F5344CB8AC3E}">
        <p14:creationId xmlns:p14="http://schemas.microsoft.com/office/powerpoint/2010/main" val="2550933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chemeClr val="tx1"/>
            </a:solidFill>
          </a:ln>
        </p:spPr>
        <p:txBody>
          <a:bodyPr/>
          <a:lstStyle/>
          <a:p>
            <a:r>
              <a:rPr lang="en-US" dirty="0" smtClean="0">
                <a:solidFill>
                  <a:srgbClr val="7030A0"/>
                </a:solidFill>
              </a:rPr>
              <a:t>Sustainable </a:t>
            </a:r>
            <a:r>
              <a:rPr lang="en-US" dirty="0" err="1" smtClean="0">
                <a:solidFill>
                  <a:srgbClr val="7030A0"/>
                </a:solidFill>
              </a:rPr>
              <a:t>Sooke</a:t>
            </a:r>
            <a:r>
              <a:rPr lang="en-US" dirty="0" smtClean="0">
                <a:solidFill>
                  <a:srgbClr val="7030A0"/>
                </a:solidFill>
              </a:rPr>
              <a:t> </a:t>
            </a:r>
            <a:endParaRPr lang="en-US" dirty="0">
              <a:solidFill>
                <a:srgbClr val="7030A0"/>
              </a:solidFill>
            </a:endParaRPr>
          </a:p>
        </p:txBody>
      </p:sp>
      <p:sp>
        <p:nvSpPr>
          <p:cNvPr id="3" name="Content Placeholder 2"/>
          <p:cNvSpPr>
            <a:spLocks noGrp="1"/>
          </p:cNvSpPr>
          <p:nvPr>
            <p:ph idx="1"/>
          </p:nvPr>
        </p:nvSpPr>
        <p:spPr/>
        <p:txBody>
          <a:bodyPr>
            <a:normAutofit fontScale="85000" lnSpcReduction="20000"/>
          </a:bodyPr>
          <a:lstStyle/>
          <a:p>
            <a:pPr marL="228600" indent="-228600">
              <a:buAutoNum type="arabicPeriod"/>
            </a:pPr>
            <a:r>
              <a:rPr lang="en-US" sz="2600" dirty="0" smtClean="0">
                <a:cs typeface="Times New Roman"/>
              </a:rPr>
              <a:t> Buildings</a:t>
            </a:r>
            <a:r>
              <a:rPr lang="en-US" sz="2600" dirty="0">
                <a:cs typeface="Times New Roman"/>
              </a:rPr>
              <a:t>: B</a:t>
            </a:r>
            <a:r>
              <a:rPr lang="en-US" sz="2600" dirty="0" smtClean="0">
                <a:cs typeface="Times New Roman"/>
              </a:rPr>
              <a:t>uild </a:t>
            </a:r>
            <a:r>
              <a:rPr lang="en-US" sz="2600" dirty="0">
                <a:cs typeface="Times New Roman"/>
              </a:rPr>
              <a:t>them to last and be energy efficient. </a:t>
            </a:r>
            <a:r>
              <a:rPr lang="en-US" sz="2600" dirty="0" smtClean="0">
                <a:cs typeface="Times New Roman"/>
              </a:rPr>
              <a:t>Set an ambitious level for all new Sooke buildings to a Level 2 or preferably 3 level.</a:t>
            </a:r>
          </a:p>
          <a:p>
            <a:pPr marL="228600" indent="-228600">
              <a:buAutoNum type="arabicPeriod"/>
            </a:pPr>
            <a:endParaRPr lang="en-US" sz="2600" dirty="0" smtClean="0">
              <a:cs typeface="Times New Roman"/>
            </a:endParaRPr>
          </a:p>
          <a:p>
            <a:pPr marL="228600" indent="-228600">
              <a:buAutoNum type="arabicPeriod"/>
            </a:pPr>
            <a:r>
              <a:rPr lang="en-US" sz="2600" dirty="0" smtClean="0">
                <a:cs typeface="Times New Roman"/>
              </a:rPr>
              <a:t> Every </a:t>
            </a:r>
            <a:r>
              <a:rPr lang="en-US" sz="2600" dirty="0">
                <a:cs typeface="Times New Roman"/>
              </a:rPr>
              <a:t>public building has solar </a:t>
            </a:r>
            <a:r>
              <a:rPr lang="en-US" sz="2600" dirty="0" smtClean="0">
                <a:cs typeface="Times New Roman"/>
              </a:rPr>
              <a:t>PV </a:t>
            </a:r>
          </a:p>
          <a:p>
            <a:pPr marL="228600" indent="-228600">
              <a:buAutoNum type="arabicPeriod"/>
            </a:pPr>
            <a:endParaRPr lang="en-US" sz="2600" dirty="0" smtClean="0">
              <a:cs typeface="Times New Roman"/>
            </a:endParaRPr>
          </a:p>
          <a:p>
            <a:pPr marL="228600" indent="-228600">
              <a:buAutoNum type="arabicPeriod"/>
            </a:pPr>
            <a:r>
              <a:rPr lang="en-US" sz="2600" dirty="0" smtClean="0">
                <a:cs typeface="Times New Roman"/>
              </a:rPr>
              <a:t> Every </a:t>
            </a:r>
            <a:r>
              <a:rPr lang="en-US" sz="2600" dirty="0">
                <a:cs typeface="Times New Roman"/>
              </a:rPr>
              <a:t>4</a:t>
            </a:r>
            <a:r>
              <a:rPr lang="en-US" sz="2600" baseline="30000" dirty="0">
                <a:cs typeface="Times New Roman"/>
              </a:rPr>
              <a:t>th</a:t>
            </a:r>
            <a:r>
              <a:rPr lang="en-US" sz="2600" dirty="0">
                <a:cs typeface="Times New Roman"/>
              </a:rPr>
              <a:t> journey is made using a </a:t>
            </a:r>
            <a:r>
              <a:rPr lang="en-US" sz="2600" dirty="0" smtClean="0">
                <a:cs typeface="Times New Roman"/>
              </a:rPr>
              <a:t>bike, walking or </a:t>
            </a:r>
            <a:r>
              <a:rPr lang="en-US" sz="2600" dirty="0">
                <a:cs typeface="Times New Roman"/>
              </a:rPr>
              <a:t>public </a:t>
            </a:r>
            <a:r>
              <a:rPr lang="en-US" sz="2600" dirty="0" smtClean="0">
                <a:cs typeface="Times New Roman"/>
              </a:rPr>
              <a:t>transportation</a:t>
            </a:r>
          </a:p>
          <a:p>
            <a:pPr marL="228600" indent="-228600">
              <a:buAutoNum type="arabicPeriod"/>
            </a:pPr>
            <a:endParaRPr lang="en-US" sz="2600" dirty="0">
              <a:cs typeface="Times New Roman"/>
            </a:endParaRPr>
          </a:p>
          <a:p>
            <a:pPr marL="0" indent="0">
              <a:buNone/>
            </a:pPr>
            <a:r>
              <a:rPr lang="en-US" sz="2600" dirty="0">
                <a:cs typeface="Times New Roman"/>
              </a:rPr>
              <a:t>4. Organics diversion from heartland landfill stop sending organic scraps to Heartland. Capture the </a:t>
            </a:r>
            <a:r>
              <a:rPr lang="en-US" sz="2600" dirty="0" smtClean="0">
                <a:cs typeface="Times New Roman"/>
              </a:rPr>
              <a:t>methane</a:t>
            </a:r>
          </a:p>
          <a:p>
            <a:pPr marL="0" indent="0">
              <a:buNone/>
            </a:pPr>
            <a:endParaRPr lang="en-US" sz="2600" dirty="0">
              <a:cs typeface="Times New Roman"/>
            </a:endParaRPr>
          </a:p>
          <a:p>
            <a:pPr marL="0" indent="0">
              <a:spcBef>
                <a:spcPts val="0"/>
              </a:spcBef>
              <a:buNone/>
              <a:defRPr/>
            </a:pPr>
            <a:r>
              <a:rPr lang="en-US" sz="2600" dirty="0">
                <a:cs typeface="Times New Roman"/>
              </a:rPr>
              <a:t>5. </a:t>
            </a:r>
            <a:r>
              <a:rPr lang="en-US" sz="2600" dirty="0" smtClean="0">
                <a:cs typeface="Times New Roman"/>
              </a:rPr>
              <a:t>Promote free </a:t>
            </a:r>
            <a:r>
              <a:rPr lang="en-US" sz="2600" dirty="0">
                <a:cs typeface="Times New Roman"/>
              </a:rPr>
              <a:t>organic and climate smart school dinners for all children </a:t>
            </a:r>
          </a:p>
          <a:p>
            <a:endParaRPr lang="en-US" dirty="0"/>
          </a:p>
          <a:p>
            <a:endParaRPr lang="en-US" dirty="0"/>
          </a:p>
        </p:txBody>
      </p:sp>
    </p:spTree>
    <p:extLst>
      <p:ext uri="{BB962C8B-B14F-4D97-AF65-F5344CB8AC3E}">
        <p14:creationId xmlns:p14="http://schemas.microsoft.com/office/powerpoint/2010/main" val="1205539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28575">
            <a:solidFill>
              <a:schemeClr val="tx1"/>
            </a:solidFill>
          </a:ln>
        </p:spPr>
        <p:txBody>
          <a:bodyPr/>
          <a:lstStyle/>
          <a:p>
            <a:r>
              <a:rPr lang="en-US" dirty="0" smtClean="0">
                <a:solidFill>
                  <a:srgbClr val="7030A0"/>
                </a:solidFill>
              </a:rPr>
              <a:t>Sustainable </a:t>
            </a:r>
            <a:r>
              <a:rPr lang="en-US" dirty="0" err="1" smtClean="0">
                <a:solidFill>
                  <a:srgbClr val="7030A0"/>
                </a:solidFill>
              </a:rPr>
              <a:t>Sooke</a:t>
            </a:r>
            <a:r>
              <a:rPr lang="en-US" dirty="0" smtClean="0">
                <a:solidFill>
                  <a:srgbClr val="7030A0"/>
                </a:solidFill>
              </a:rPr>
              <a:t> (cont’d)</a:t>
            </a:r>
            <a:endParaRPr lang="en-US" dirty="0">
              <a:solidFill>
                <a:srgbClr val="7030A0"/>
              </a:solidFill>
            </a:endParaRPr>
          </a:p>
        </p:txBody>
      </p:sp>
      <p:sp>
        <p:nvSpPr>
          <p:cNvPr id="3" name="Content Placeholder 2"/>
          <p:cNvSpPr>
            <a:spLocks noGrp="1"/>
          </p:cNvSpPr>
          <p:nvPr>
            <p:ph idx="1"/>
          </p:nvPr>
        </p:nvSpPr>
        <p:spPr/>
        <p:txBody>
          <a:bodyPr>
            <a:normAutofit/>
          </a:bodyPr>
          <a:lstStyle/>
          <a:p>
            <a:pPr marL="0" indent="0">
              <a:spcBef>
                <a:spcPts val="0"/>
              </a:spcBef>
              <a:buNone/>
              <a:defRPr/>
            </a:pPr>
            <a:r>
              <a:rPr lang="en-US" sz="2400" dirty="0"/>
              <a:t>6. P</a:t>
            </a:r>
            <a:r>
              <a:rPr lang="en-US" sz="2400" dirty="0" smtClean="0"/>
              <a:t>rovide</a:t>
            </a:r>
            <a:r>
              <a:rPr lang="en-US" sz="2400" dirty="0"/>
              <a:t>, not </a:t>
            </a:r>
            <a:r>
              <a:rPr lang="en-US" sz="2400" dirty="0" smtClean="0"/>
              <a:t>consume, energy at Sooke events, e.g. </a:t>
            </a:r>
            <a:r>
              <a:rPr lang="en-US" sz="2400" dirty="0"/>
              <a:t>festivals, </a:t>
            </a:r>
            <a:r>
              <a:rPr lang="en-US" sz="2400" dirty="0" smtClean="0"/>
              <a:t>cultural </a:t>
            </a:r>
            <a:r>
              <a:rPr lang="en-US" sz="2400" dirty="0"/>
              <a:t>and sports </a:t>
            </a:r>
            <a:r>
              <a:rPr lang="en-US" sz="2400" dirty="0" smtClean="0"/>
              <a:t>events</a:t>
            </a:r>
          </a:p>
          <a:p>
            <a:pPr marL="0" indent="0">
              <a:spcBef>
                <a:spcPts val="0"/>
              </a:spcBef>
              <a:buNone/>
              <a:defRPr/>
            </a:pPr>
            <a:endParaRPr lang="en-US" sz="2400" dirty="0" smtClean="0"/>
          </a:p>
          <a:p>
            <a:pPr marL="0" indent="0">
              <a:spcBef>
                <a:spcPts val="0"/>
              </a:spcBef>
              <a:buNone/>
              <a:defRPr/>
            </a:pPr>
            <a:r>
              <a:rPr lang="en-US" sz="2400" dirty="0" smtClean="0"/>
              <a:t>7</a:t>
            </a:r>
            <a:r>
              <a:rPr lang="en-US" sz="2400" dirty="0"/>
              <a:t>. </a:t>
            </a:r>
            <a:r>
              <a:rPr lang="en-US" sz="2400" dirty="0" smtClean="0"/>
              <a:t>Promote </a:t>
            </a:r>
            <a:r>
              <a:rPr lang="en-US" sz="2400" dirty="0"/>
              <a:t>“Buy Sooke</a:t>
            </a:r>
            <a:r>
              <a:rPr lang="en-US" sz="2400" dirty="0" smtClean="0"/>
              <a:t>”</a:t>
            </a:r>
          </a:p>
          <a:p>
            <a:pPr marL="0" indent="0">
              <a:spcBef>
                <a:spcPts val="0"/>
              </a:spcBef>
              <a:buNone/>
              <a:defRPr/>
            </a:pPr>
            <a:endParaRPr lang="en-US" sz="2400" dirty="0"/>
          </a:p>
          <a:p>
            <a:pPr marL="0" indent="0">
              <a:buNone/>
            </a:pPr>
            <a:r>
              <a:rPr lang="en-US" sz="2400" dirty="0"/>
              <a:t>8. </a:t>
            </a:r>
            <a:r>
              <a:rPr lang="en-US" sz="2400" dirty="0" smtClean="0"/>
              <a:t>Support </a:t>
            </a:r>
            <a:r>
              <a:rPr lang="en-US" sz="2400" dirty="0" err="1"/>
              <a:t>w</a:t>
            </a:r>
            <a:r>
              <a:rPr lang="en-US" sz="2400" dirty="0" err="1" smtClean="0"/>
              <a:t>indpower</a:t>
            </a:r>
            <a:r>
              <a:rPr lang="en-US" sz="2400" dirty="0" smtClean="0"/>
              <a:t> </a:t>
            </a:r>
            <a:r>
              <a:rPr lang="en-US" sz="2400" dirty="0"/>
              <a:t>and a solar farm in </a:t>
            </a:r>
            <a:r>
              <a:rPr lang="en-US" sz="2400" dirty="0" smtClean="0"/>
              <a:t>Sooke</a:t>
            </a:r>
          </a:p>
          <a:p>
            <a:pPr marL="0" indent="0">
              <a:buNone/>
            </a:pPr>
            <a:endParaRPr lang="en-US" sz="2400" dirty="0"/>
          </a:p>
          <a:p>
            <a:pPr marL="0" indent="0">
              <a:buNone/>
            </a:pPr>
            <a:r>
              <a:rPr lang="en-US" sz="2400" dirty="0"/>
              <a:t>9</a:t>
            </a:r>
            <a:r>
              <a:rPr lang="en-US" sz="2400" dirty="0" smtClean="0"/>
              <a:t>.Encourage Sooke families </a:t>
            </a:r>
            <a:r>
              <a:rPr lang="en-US" sz="2400" dirty="0"/>
              <a:t>to </a:t>
            </a:r>
            <a:r>
              <a:rPr lang="en-US" sz="2400" dirty="0" smtClean="0"/>
              <a:t>car and ride share </a:t>
            </a:r>
          </a:p>
          <a:p>
            <a:pPr marL="0" indent="0">
              <a:buNone/>
            </a:pPr>
            <a:endParaRPr lang="en-US" sz="2400" dirty="0"/>
          </a:p>
          <a:p>
            <a:pPr marL="0" indent="0">
              <a:buNone/>
            </a:pPr>
            <a:r>
              <a:rPr lang="en-US" sz="2400" dirty="0" smtClean="0"/>
              <a:t>10. Develop a set of incentives </a:t>
            </a:r>
            <a:r>
              <a:rPr lang="en-US" sz="2400" dirty="0"/>
              <a:t>to install green </a:t>
            </a:r>
            <a:r>
              <a:rPr lang="en-US" sz="2400" dirty="0" smtClean="0"/>
              <a:t>roofs</a:t>
            </a:r>
            <a:endParaRPr lang="en-US" sz="2400" dirty="0"/>
          </a:p>
        </p:txBody>
      </p:sp>
    </p:spTree>
    <p:extLst>
      <p:ext uri="{BB962C8B-B14F-4D97-AF65-F5344CB8AC3E}">
        <p14:creationId xmlns:p14="http://schemas.microsoft.com/office/powerpoint/2010/main" val="245246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024"/>
            <a:ext cx="8229600" cy="1092376"/>
          </a:xfrm>
          <a:noFill/>
          <a:ln w="28575">
            <a:solidFill>
              <a:schemeClr val="tx1"/>
            </a:solidFill>
          </a:ln>
        </p:spPr>
        <p:txBody>
          <a:bodyPr>
            <a:normAutofit fontScale="90000"/>
          </a:bodyPr>
          <a:lstStyle/>
          <a:p>
            <a:r>
              <a:rPr lang="en-US" dirty="0" smtClean="0"/>
              <a:t> </a:t>
            </a:r>
            <a:br>
              <a:rPr lang="en-US" dirty="0" smtClean="0"/>
            </a:br>
            <a:r>
              <a:rPr lang="en-US" b="1" dirty="0" smtClean="0">
                <a:solidFill>
                  <a:srgbClr val="FF0000"/>
                </a:solidFill>
              </a:rPr>
              <a:t>Sooke: </a:t>
            </a:r>
            <a:r>
              <a:rPr lang="en-US" b="1" dirty="0">
                <a:solidFill>
                  <a:srgbClr val="FF0000"/>
                </a:solidFill>
              </a:rPr>
              <a:t>N</a:t>
            </a:r>
            <a:r>
              <a:rPr lang="en-US" b="1" dirty="0" smtClean="0">
                <a:solidFill>
                  <a:srgbClr val="FF0000"/>
                </a:solidFill>
              </a:rPr>
              <a:t>ext Steps (101 Level)</a:t>
            </a:r>
            <a:br>
              <a:rPr lang="en-US" b="1" dirty="0" smtClean="0">
                <a:solidFill>
                  <a:srgbClr val="FF0000"/>
                </a:solidFill>
              </a:rPr>
            </a:br>
            <a:endParaRPr lang="en-US" b="1" dirty="0">
              <a:solidFill>
                <a:srgbClr val="FF0000"/>
              </a:solidFill>
            </a:endParaRPr>
          </a:p>
        </p:txBody>
      </p:sp>
      <p:sp>
        <p:nvSpPr>
          <p:cNvPr id="3" name="Content Placeholder 2"/>
          <p:cNvSpPr>
            <a:spLocks noGrp="1"/>
          </p:cNvSpPr>
          <p:nvPr>
            <p:ph idx="1"/>
          </p:nvPr>
        </p:nvSpPr>
        <p:spPr>
          <a:xfrm>
            <a:off x="457200" y="1803400"/>
            <a:ext cx="8229600" cy="4564599"/>
          </a:xfrm>
        </p:spPr>
        <p:txBody>
          <a:bodyPr>
            <a:normAutofit fontScale="77500" lnSpcReduction="20000"/>
          </a:bodyPr>
          <a:lstStyle/>
          <a:p>
            <a:r>
              <a:rPr lang="en-US" sz="3300" dirty="0" smtClean="0"/>
              <a:t>Council pass a resolution and vision statement re: 100% Renewable Energy in Sooke by 2050 (or sooner). </a:t>
            </a:r>
          </a:p>
          <a:p>
            <a:endParaRPr lang="en-US" sz="3300" dirty="0" smtClean="0"/>
          </a:p>
          <a:p>
            <a:r>
              <a:rPr lang="en-US" sz="3600" dirty="0" smtClean="0"/>
              <a:t>Sponsor a “</a:t>
            </a:r>
            <a:r>
              <a:rPr lang="en-US" sz="3600" dirty="0"/>
              <a:t>Big Town Hall” public event to engage citizens and gather ideas as well as enthusiasm. </a:t>
            </a:r>
            <a:endParaRPr lang="en-US" sz="3300" dirty="0" smtClean="0"/>
          </a:p>
          <a:p>
            <a:pPr marL="0" indent="0">
              <a:buNone/>
            </a:pPr>
            <a:endParaRPr lang="en-US" sz="3300" dirty="0" smtClean="0"/>
          </a:p>
          <a:p>
            <a:r>
              <a:rPr lang="en-US" sz="3300" dirty="0" smtClean="0"/>
              <a:t>Undertake first actions outlined in the BC Energy Step Code’s “best practices guide for local governments” </a:t>
            </a:r>
            <a:endParaRPr lang="en-US" sz="3300" dirty="0">
              <a:solidFill>
                <a:srgbClr val="FF0000"/>
              </a:solidFill>
            </a:endParaRPr>
          </a:p>
          <a:p>
            <a:endParaRPr lang="en-US" sz="3300" dirty="0" smtClean="0"/>
          </a:p>
          <a:p>
            <a:r>
              <a:rPr lang="en-US" sz="3300" dirty="0" smtClean="0"/>
              <a:t>Minimize zoning and permitting costs for renewable energy systems</a:t>
            </a:r>
          </a:p>
        </p:txBody>
      </p:sp>
    </p:spTree>
    <p:extLst>
      <p:ext uri="{BB962C8B-B14F-4D97-AF65-F5344CB8AC3E}">
        <p14:creationId xmlns:p14="http://schemas.microsoft.com/office/powerpoint/2010/main" val="28666231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normAutofit/>
          </a:bodyPr>
          <a:lstStyle/>
          <a:p>
            <a:r>
              <a:rPr lang="en-US" b="1" dirty="0" smtClean="0">
                <a:solidFill>
                  <a:srgbClr val="FF0000"/>
                </a:solidFill>
              </a:rPr>
              <a:t>Sooke: Next Steps (201 Level)</a:t>
            </a:r>
            <a:endParaRPr lang="en-US" b="1" dirty="0">
              <a:solidFill>
                <a:srgbClr val="FF0000"/>
              </a:solidFill>
            </a:endParaRPr>
          </a:p>
        </p:txBody>
      </p:sp>
      <p:sp>
        <p:nvSpPr>
          <p:cNvPr id="3" name="Content Placeholder 2"/>
          <p:cNvSpPr>
            <a:spLocks noGrp="1"/>
          </p:cNvSpPr>
          <p:nvPr>
            <p:ph idx="1"/>
          </p:nvPr>
        </p:nvSpPr>
        <p:spPr/>
        <p:txBody>
          <a:bodyPr>
            <a:normAutofit/>
          </a:bodyPr>
          <a:lstStyle/>
          <a:p>
            <a:endParaRPr lang="en-US" sz="2000" dirty="0"/>
          </a:p>
          <a:p>
            <a:r>
              <a:rPr lang="en-US" sz="2400" dirty="0" smtClean="0"/>
              <a:t>Identify </a:t>
            </a:r>
            <a:r>
              <a:rPr lang="en-US" sz="2400" dirty="0"/>
              <a:t>a major infrastructure project, create a shovel-ready blueprint and seek </a:t>
            </a:r>
            <a:r>
              <a:rPr lang="en-US" sz="2400" dirty="0" smtClean="0"/>
              <a:t>funds </a:t>
            </a:r>
            <a:r>
              <a:rPr lang="en-US" sz="2400" dirty="0"/>
              <a:t>from the province, independent </a:t>
            </a:r>
            <a:r>
              <a:rPr lang="en-US" sz="2400" dirty="0" smtClean="0"/>
              <a:t>grant organizations </a:t>
            </a:r>
            <a:r>
              <a:rPr lang="en-US" sz="2400" dirty="0"/>
              <a:t>and the FCM’s Green Municipal Fund. </a:t>
            </a:r>
            <a:r>
              <a:rPr lang="en-US" sz="2400" dirty="0" smtClean="0">
                <a:solidFill>
                  <a:srgbClr val="FF0000"/>
                </a:solidFill>
              </a:rPr>
              <a:t> </a:t>
            </a:r>
            <a:endParaRPr lang="is-IS" sz="2400" dirty="0">
              <a:solidFill>
                <a:srgbClr val="FF0000"/>
              </a:solidFill>
            </a:endParaRPr>
          </a:p>
          <a:p>
            <a:endParaRPr lang="en-US" sz="2400" dirty="0" smtClean="0"/>
          </a:p>
          <a:p>
            <a:r>
              <a:rPr lang="en-US" sz="2400" dirty="0" smtClean="0"/>
              <a:t>Put solar on every public building and continue to maximize energy efficiency of existing and future public buildings</a:t>
            </a:r>
            <a:endParaRPr lang="en-US" sz="2400" dirty="0" smtClean="0">
              <a:solidFill>
                <a:srgbClr val="FF0000"/>
              </a:solidFill>
            </a:endParaRPr>
          </a:p>
          <a:p>
            <a:pPr marL="0" indent="0">
              <a:buNone/>
            </a:pPr>
            <a:endParaRPr lang="en-US" sz="2400" dirty="0" smtClean="0"/>
          </a:p>
          <a:p>
            <a:r>
              <a:rPr lang="en-US" sz="2400" dirty="0" smtClean="0"/>
              <a:t>Require minimum energy efficiency investment as part of affordable housing and rental licensing</a:t>
            </a:r>
            <a:endParaRPr lang="en-US" sz="2400" dirty="0"/>
          </a:p>
        </p:txBody>
      </p:sp>
    </p:spTree>
    <p:extLst>
      <p:ext uri="{BB962C8B-B14F-4D97-AF65-F5344CB8AC3E}">
        <p14:creationId xmlns:p14="http://schemas.microsoft.com/office/powerpoint/2010/main" val="2383528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28575">
            <a:solidFill>
              <a:schemeClr val="tx1"/>
            </a:solidFill>
          </a:ln>
        </p:spPr>
        <p:txBody>
          <a:bodyPr/>
          <a:lstStyle/>
          <a:p>
            <a:r>
              <a:rPr lang="en-US" b="1" dirty="0" smtClean="0">
                <a:solidFill>
                  <a:srgbClr val="FF0000"/>
                </a:solidFill>
              </a:rPr>
              <a:t>Sooke: Next Steps (301 Level)</a:t>
            </a:r>
            <a:endParaRPr lang="en-US" b="1" dirty="0">
              <a:solidFill>
                <a:srgbClr val="FF0000"/>
              </a:solidFill>
            </a:endParaRPr>
          </a:p>
        </p:txBody>
      </p:sp>
      <p:sp>
        <p:nvSpPr>
          <p:cNvPr id="3" name="Content Placeholder 2"/>
          <p:cNvSpPr>
            <a:spLocks noGrp="1"/>
          </p:cNvSpPr>
          <p:nvPr>
            <p:ph idx="1"/>
          </p:nvPr>
        </p:nvSpPr>
        <p:spPr/>
        <p:txBody>
          <a:bodyPr>
            <a:normAutofit/>
          </a:bodyPr>
          <a:lstStyle/>
          <a:p>
            <a:pPr marL="0" indent="0">
              <a:buNone/>
            </a:pPr>
            <a:endParaRPr lang="en-US" sz="2400" dirty="0" smtClean="0"/>
          </a:p>
          <a:p>
            <a:r>
              <a:rPr lang="en-US" sz="2400" dirty="0" smtClean="0"/>
              <a:t>Study the cost-effectiveness of inclusive financing for on-site energy financing and renewable energy</a:t>
            </a:r>
          </a:p>
          <a:p>
            <a:endParaRPr lang="en-US" sz="2400" dirty="0" smtClean="0"/>
          </a:p>
          <a:p>
            <a:r>
              <a:rPr lang="en-US" sz="2400" dirty="0" smtClean="0"/>
              <a:t>Create a community renewable energy policy that allows electric customers to collectively own and share energy from a renewable energy project</a:t>
            </a:r>
          </a:p>
          <a:p>
            <a:endParaRPr lang="en-US" sz="2400" dirty="0"/>
          </a:p>
          <a:p>
            <a:r>
              <a:rPr lang="en-US" sz="2400" dirty="0"/>
              <a:t>Commit to developing local </a:t>
            </a:r>
            <a:r>
              <a:rPr lang="en-US" sz="2400" dirty="0" smtClean="0"/>
              <a:t>renewable </a:t>
            </a:r>
            <a:r>
              <a:rPr lang="en-US" sz="2400" dirty="0"/>
              <a:t>e</a:t>
            </a:r>
            <a:r>
              <a:rPr lang="en-US" sz="2400" dirty="0" smtClean="0"/>
              <a:t>nergy </a:t>
            </a:r>
            <a:r>
              <a:rPr lang="en-US" sz="2400" dirty="0"/>
              <a:t>production to serve local </a:t>
            </a:r>
            <a:r>
              <a:rPr lang="en-US" sz="2400" dirty="0" smtClean="0"/>
              <a:t>needs, i.e. a solar farm</a:t>
            </a:r>
            <a:endParaRPr lang="en-US" sz="2400" dirty="0"/>
          </a:p>
        </p:txBody>
      </p:sp>
    </p:spTree>
    <p:extLst>
      <p:ext uri="{BB962C8B-B14F-4D97-AF65-F5344CB8AC3E}">
        <p14:creationId xmlns:p14="http://schemas.microsoft.com/office/powerpoint/2010/main" val="1900301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1112838"/>
            <a:ext cx="8229600" cy="1143000"/>
          </a:xfrm>
          <a:noFill/>
        </p:spPr>
        <p:txBody>
          <a:bodyPr>
            <a:normAutofit/>
          </a:bodyPr>
          <a:lstStyle/>
          <a:p>
            <a:r>
              <a:rPr lang="en-US" sz="5400" b="1" dirty="0" smtClean="0">
                <a:solidFill>
                  <a:srgbClr val="00B050"/>
                </a:solidFill>
              </a:rPr>
              <a:t>QUESTIONS? </a:t>
            </a:r>
            <a:endParaRPr lang="en-US" sz="5400" b="1" dirty="0">
              <a:solidFill>
                <a:srgbClr val="00B05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200" y="2832100"/>
            <a:ext cx="2286000" cy="24336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00" y="3124200"/>
            <a:ext cx="1727200" cy="18621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2978524"/>
            <a:ext cx="2536040" cy="2444375"/>
          </a:xfrm>
          <a:prstGeom prst="rect">
            <a:avLst/>
          </a:prstGeom>
        </p:spPr>
      </p:pic>
    </p:spTree>
    <p:extLst>
      <p:ext uri="{BB962C8B-B14F-4D97-AF65-F5344CB8AC3E}">
        <p14:creationId xmlns:p14="http://schemas.microsoft.com/office/powerpoint/2010/main" val="1335285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34487</TotalTime>
  <Words>2328</Words>
  <Application>Microsoft Macintosh PowerPoint</Application>
  <PresentationFormat>On-screen Show (4:3)</PresentationFormat>
  <Paragraphs>203</Paragraphs>
  <Slides>23</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Avenir Next</vt:lpstr>
      <vt:lpstr>Calibri</vt:lpstr>
      <vt:lpstr>Mangal</vt:lpstr>
      <vt:lpstr>Times New Roman</vt:lpstr>
      <vt:lpstr>Arial</vt:lpstr>
      <vt:lpstr>Office Theme</vt:lpstr>
      <vt:lpstr>100% Renewable Energy by 2050</vt:lpstr>
      <vt:lpstr>Sooke Legislative Context</vt:lpstr>
      <vt:lpstr>Bylaw #400: OCP 2010  </vt:lpstr>
      <vt:lpstr>OCP Refresh 2016/17</vt:lpstr>
      <vt:lpstr>OCP Refresh </vt:lpstr>
      <vt:lpstr>Funding Opportunities</vt:lpstr>
      <vt:lpstr>      Greening Sooke: Highlights</vt:lpstr>
      <vt:lpstr>      Greening Sooke … (2 of 2) </vt:lpstr>
      <vt:lpstr>Climate Change Action Committee 2015/16 discussions</vt:lpstr>
      <vt:lpstr>PowerPoint Presentation</vt:lpstr>
      <vt:lpstr>PowerPoint Presentation</vt:lpstr>
      <vt:lpstr>CROSSROADS in time</vt:lpstr>
      <vt:lpstr>COP 23 Bonn, Germany, Nov. 2017</vt:lpstr>
      <vt:lpstr>PowerPoint Presentation</vt:lpstr>
      <vt:lpstr>What is 100% Renewable Energy by 2050?</vt:lpstr>
      <vt:lpstr>Greater Victoria Region  a 100% RE Region</vt:lpstr>
      <vt:lpstr>PowerPoint Presentation</vt:lpstr>
      <vt:lpstr>Sustainable Sooke </vt:lpstr>
      <vt:lpstr>Sustainable Sooke (cont’d)</vt:lpstr>
      <vt:lpstr>  Sooke: Next Steps (101 Level) </vt:lpstr>
      <vt:lpstr>Sooke: Next Steps (201 Level)</vt:lpstr>
      <vt:lpstr>Sooke: Next Steps (301 Level)</vt:lpstr>
      <vt:lpstr>QUESTIONS? </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 Renewable Energy by 2050 Pathway for the District of Saanich</dc:title>
  <dc:creator>Thomas Hackney</dc:creator>
  <cp:lastModifiedBy>Jeff Bateman</cp:lastModifiedBy>
  <cp:revision>340</cp:revision>
  <cp:lastPrinted>2017-09-07T21:24:12Z</cp:lastPrinted>
  <dcterms:created xsi:type="dcterms:W3CDTF">2016-10-16T18:27:44Z</dcterms:created>
  <dcterms:modified xsi:type="dcterms:W3CDTF">2017-11-07T00:04:28Z</dcterms:modified>
</cp:coreProperties>
</file>