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28"/>
  </p:notesMasterIdLst>
  <p:sldIdLst>
    <p:sldId id="309" r:id="rId2"/>
    <p:sldId id="317" r:id="rId3"/>
    <p:sldId id="298" r:id="rId4"/>
    <p:sldId id="319" r:id="rId5"/>
    <p:sldId id="307" r:id="rId6"/>
    <p:sldId id="287" r:id="rId7"/>
    <p:sldId id="304" r:id="rId8"/>
    <p:sldId id="318" r:id="rId9"/>
    <p:sldId id="310" r:id="rId10"/>
    <p:sldId id="311" r:id="rId11"/>
    <p:sldId id="321" r:id="rId12"/>
    <p:sldId id="286" r:id="rId13"/>
    <p:sldId id="322" r:id="rId14"/>
    <p:sldId id="325" r:id="rId15"/>
    <p:sldId id="323" r:id="rId16"/>
    <p:sldId id="327" r:id="rId17"/>
    <p:sldId id="324" r:id="rId18"/>
    <p:sldId id="320" r:id="rId19"/>
    <p:sldId id="289" r:id="rId20"/>
    <p:sldId id="290" r:id="rId21"/>
    <p:sldId id="291" r:id="rId22"/>
    <p:sldId id="302" r:id="rId23"/>
    <p:sldId id="269" r:id="rId24"/>
    <p:sldId id="296" r:id="rId25"/>
    <p:sldId id="295" r:id="rId26"/>
    <p:sldId id="326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54" autoAdjust="0"/>
  </p:normalViewPr>
  <p:slideViewPr>
    <p:cSldViewPr snapToGrid="0" snapToObjects="1">
      <p:cViewPr>
        <p:scale>
          <a:sx n="116" d="100"/>
          <a:sy n="116" d="100"/>
        </p:scale>
        <p:origin x="-3512" y="-19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4EF3F-21F6-2642-9919-6CEDF236D1A5}" type="datetimeFigureOut">
              <a:rPr lang="en-US" smtClean="0"/>
              <a:t>21-01-28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F026D-DBD7-B24D-BDAF-C2838083E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629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Source: ecoCity Footprint Tool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Victoria &amp; Saanich Pilot Testing Results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One Planet Conversations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April 12th, 2018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Presented by: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Dr. Jennie Moore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Cora Hallsworth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C483C16E-DD91-9444-9271-669F9483CEED}" type="slidenum">
              <a:rPr lang="en-US" sz="1200"/>
              <a:pPr eaLnBrk="1" hangingPunct="1"/>
              <a:t>16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8000"/>
                </a:solidFill>
                <a:latin typeface="News Gothic MT"/>
                <a:cs typeface="News Gothic MT"/>
              </a:defRPr>
            </a:lvl1pPr>
          </a:lstStyle>
          <a:p>
            <a:r>
              <a:rPr lang="en-CA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  <a:latin typeface="News Gothic MT"/>
                <a:cs typeface="News Gothic M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8970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111805"/>
            <a:ext cx="6096000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8000"/>
                </a:solidFill>
              </a:defRPr>
            </a:lvl1pPr>
          </a:lstStyle>
          <a:p>
            <a:r>
              <a:rPr lang="en-CA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News Gothic MT"/>
                <a:cs typeface="News Gothic MT"/>
              </a:defRPr>
            </a:lvl1pPr>
            <a:lvl2pPr>
              <a:defRPr b="1">
                <a:latin typeface="News Gothic MT"/>
                <a:cs typeface="News Gothic MT"/>
              </a:defRPr>
            </a:lvl2pPr>
            <a:lvl3pPr>
              <a:defRPr b="1">
                <a:latin typeface="News Gothic MT"/>
                <a:cs typeface="News Gothic MT"/>
              </a:defRPr>
            </a:lvl3pPr>
            <a:lvl4pPr>
              <a:defRPr b="1">
                <a:latin typeface="News Gothic MT"/>
                <a:cs typeface="News Gothic MT"/>
              </a:defRPr>
            </a:lvl4pPr>
            <a:lvl5pPr>
              <a:defRPr b="1">
                <a:latin typeface="News Gothic MT"/>
                <a:cs typeface="News Gothic MT"/>
              </a:defRPr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664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812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08000"/>
                </a:solidFill>
                <a:latin typeface="News Gothic MT"/>
                <a:cs typeface="News Gothic MT"/>
              </a:defRPr>
            </a:lvl1pPr>
          </a:lstStyle>
          <a:p>
            <a:r>
              <a:rPr lang="en-CA" smtClean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1236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122660"/>
            <a:ext cx="5994754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8000"/>
                </a:solidFill>
                <a:latin typeface="News Gothic MT"/>
                <a:cs typeface="News Gothic MT"/>
              </a:defRPr>
            </a:lvl1pPr>
          </a:lstStyle>
          <a:p>
            <a:r>
              <a:rPr lang="en-CA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News Gothic MT"/>
                <a:cs typeface="News Gothic MT"/>
              </a:defRPr>
            </a:lvl1pPr>
            <a:lvl2pPr>
              <a:defRPr sz="2400" b="1">
                <a:solidFill>
                  <a:schemeClr val="tx1"/>
                </a:solidFill>
                <a:latin typeface="News Gothic MT"/>
                <a:cs typeface="News Gothic MT"/>
              </a:defRPr>
            </a:lvl2pPr>
            <a:lvl3pPr>
              <a:defRPr sz="2000" b="1">
                <a:solidFill>
                  <a:schemeClr val="tx1"/>
                </a:solidFill>
                <a:latin typeface="News Gothic MT"/>
                <a:cs typeface="News Gothic MT"/>
              </a:defRPr>
            </a:lvl3pPr>
            <a:lvl4pPr>
              <a:defRPr sz="1800" b="1">
                <a:solidFill>
                  <a:schemeClr val="tx1"/>
                </a:solidFill>
                <a:latin typeface="News Gothic MT"/>
                <a:cs typeface="News Gothic MT"/>
              </a:defRPr>
            </a:lvl4pPr>
            <a:lvl5pPr>
              <a:defRPr sz="1800" b="1">
                <a:solidFill>
                  <a:schemeClr val="tx1"/>
                </a:solidFill>
                <a:latin typeface="News Gothic MT"/>
                <a:cs typeface="News Gothic M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0000"/>
                </a:solidFill>
                <a:latin typeface="News Gothic MT"/>
                <a:cs typeface="News Gothic MT"/>
              </a:defRPr>
            </a:lvl1pPr>
            <a:lvl2pPr>
              <a:defRPr sz="2400" b="1">
                <a:solidFill>
                  <a:srgbClr val="000000"/>
                </a:solidFill>
                <a:latin typeface="News Gothic MT"/>
                <a:cs typeface="News Gothic MT"/>
              </a:defRPr>
            </a:lvl2pPr>
            <a:lvl3pPr>
              <a:defRPr sz="2000" b="1">
                <a:solidFill>
                  <a:srgbClr val="000000"/>
                </a:solidFill>
                <a:latin typeface="News Gothic MT"/>
                <a:cs typeface="News Gothic MT"/>
              </a:defRPr>
            </a:lvl3pPr>
            <a:lvl4pPr>
              <a:defRPr sz="1800" b="1">
                <a:solidFill>
                  <a:srgbClr val="000000"/>
                </a:solidFill>
                <a:latin typeface="News Gothic MT"/>
                <a:cs typeface="News Gothic MT"/>
              </a:defRPr>
            </a:lvl4pPr>
            <a:lvl5pPr>
              <a:defRPr sz="1800" b="1">
                <a:solidFill>
                  <a:srgbClr val="000000"/>
                </a:solidFill>
                <a:latin typeface="News Gothic MT"/>
                <a:cs typeface="News Gothic M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0012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0336" y="274638"/>
            <a:ext cx="6016464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8000"/>
                </a:solidFill>
                <a:latin typeface="News Gothic MT"/>
                <a:cs typeface="News Gothic MT"/>
              </a:defRPr>
            </a:lvl1pPr>
          </a:lstStyle>
          <a:p>
            <a:r>
              <a:rPr lang="en-CA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solidFill>
                  <a:srgbClr val="008000"/>
                </a:solidFill>
                <a:latin typeface="News Gothic MT"/>
                <a:cs typeface="News Gothic M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News Gothic MT"/>
                <a:cs typeface="News Gothic MT"/>
              </a:defRPr>
            </a:lvl1pPr>
            <a:lvl2pPr>
              <a:defRPr sz="2000" b="1">
                <a:solidFill>
                  <a:schemeClr val="tx1"/>
                </a:solidFill>
                <a:latin typeface="News Gothic MT"/>
                <a:cs typeface="News Gothic MT"/>
              </a:defRPr>
            </a:lvl2pPr>
            <a:lvl3pPr>
              <a:defRPr sz="1800" b="1">
                <a:solidFill>
                  <a:schemeClr val="tx1"/>
                </a:solidFill>
                <a:latin typeface="News Gothic MT"/>
                <a:cs typeface="News Gothic MT"/>
              </a:defRPr>
            </a:lvl3pPr>
            <a:lvl4pPr>
              <a:defRPr sz="1600" b="1">
                <a:solidFill>
                  <a:schemeClr val="tx1"/>
                </a:solidFill>
                <a:latin typeface="News Gothic MT"/>
                <a:cs typeface="News Gothic MT"/>
              </a:defRPr>
            </a:lvl4pPr>
            <a:lvl5pPr>
              <a:defRPr sz="1600" b="1">
                <a:solidFill>
                  <a:schemeClr val="tx1"/>
                </a:solidFill>
                <a:latin typeface="News Gothic MT"/>
                <a:cs typeface="News Gothic M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solidFill>
                  <a:srgbClr val="008000"/>
                </a:solidFill>
                <a:latin typeface="News Gothic MT"/>
                <a:cs typeface="News Gothic M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News Gothic MT"/>
                <a:cs typeface="News Gothic MT"/>
              </a:defRPr>
            </a:lvl1pPr>
            <a:lvl2pPr>
              <a:defRPr sz="2000" b="1">
                <a:latin typeface="News Gothic MT"/>
                <a:cs typeface="News Gothic MT"/>
              </a:defRPr>
            </a:lvl2pPr>
            <a:lvl3pPr>
              <a:defRPr sz="1800" b="1">
                <a:latin typeface="News Gothic MT"/>
                <a:cs typeface="News Gothic MT"/>
              </a:defRPr>
            </a:lvl3pPr>
            <a:lvl4pPr>
              <a:defRPr sz="1600" b="1">
                <a:latin typeface="News Gothic MT"/>
                <a:cs typeface="News Gothic MT"/>
              </a:defRPr>
            </a:lvl4pPr>
            <a:lvl5pPr>
              <a:defRPr sz="1600" b="1">
                <a:latin typeface="News Gothic MT"/>
                <a:cs typeface="News Gothic M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0346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100949"/>
            <a:ext cx="6096000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8000"/>
                </a:solidFill>
                <a:latin typeface="News Gothic MT"/>
                <a:cs typeface="News Gothic MT"/>
              </a:defRPr>
            </a:lvl1pPr>
          </a:lstStyle>
          <a:p>
            <a:r>
              <a:rPr lang="en-CA" smtClean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4768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577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fld id="{4E4E0DC2-79FE-F94F-9146-F4599A843BA4}" type="datetimeFigureOut">
              <a:rPr lang="en-US" smtClean="0"/>
              <a:t>21-01-28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0307999-F5B4-BB4D-AC51-A14970FC8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5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CA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fld id="{4E4E0DC2-79FE-F94F-9146-F4599A843BA4}" type="datetimeFigureOut">
              <a:rPr lang="en-US" smtClean="0"/>
              <a:t>21-01-28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0307999-F5B4-BB4D-AC51-A14970FC8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fld id="{4E4E0DC2-79FE-F94F-9146-F4599A843BA4}" type="datetimeFigureOut">
              <a:rPr lang="en-US" smtClean="0"/>
              <a:t>21-01-28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0307999-F5B4-BB4D-AC51-A14970FC8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0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fld id="{4E4E0DC2-79FE-F94F-9146-F4599A843BA4}" type="datetimeFigureOut">
              <a:rPr lang="en-US" smtClean="0"/>
              <a:t>21-01-28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0307999-F5B4-BB4D-AC51-A14970FC8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0307999-F5B4-BB4D-AC51-A14970FC80B5}" type="slidenum">
              <a:rPr lang="en-US" smtClean="0"/>
              <a:t>‹#›</a:t>
            </a:fld>
            <a:endParaRPr lang="en-US"/>
          </a:p>
        </p:txBody>
      </p:sp>
      <p:sp>
        <p:nvSpPr>
          <p:cNvPr id="102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/>
            <a:gdLst>
              <a:gd name="T0" fmla="*/ 15120938 w 5772"/>
              <a:gd name="T1" fmla="*/ 5040313 h 656"/>
              <a:gd name="T2" fmla="*/ 2147483647 w 5772"/>
              <a:gd name="T3" fmla="*/ 0 h 656"/>
              <a:gd name="T4" fmla="*/ 2147483647 w 5772"/>
              <a:gd name="T5" fmla="*/ 924898138 h 656"/>
              <a:gd name="T6" fmla="*/ 2147483647 w 5772"/>
              <a:gd name="T7" fmla="*/ 138609388 h 656"/>
              <a:gd name="T8" fmla="*/ 2147483647 w 5772"/>
              <a:gd name="T9" fmla="*/ 536794075 h 656"/>
              <a:gd name="T10" fmla="*/ 2147483647 w 5772"/>
              <a:gd name="T11" fmla="*/ 1106349388 h 656"/>
              <a:gd name="T12" fmla="*/ 2147483647 w 5772"/>
              <a:gd name="T13" fmla="*/ 506552200 h 656"/>
              <a:gd name="T14" fmla="*/ 0 w 5772"/>
              <a:gd name="T15" fmla="*/ 1653222500 h 656"/>
              <a:gd name="T16" fmla="*/ 15120938 w 5772"/>
              <a:gd name="T17" fmla="*/ 5040313 h 6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772"/>
              <a:gd name="T28" fmla="*/ 0 h 656"/>
              <a:gd name="T29" fmla="*/ 5772 w 5772"/>
              <a:gd name="T30" fmla="*/ 656 h 6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solidFill>
            <a:srgbClr val="2971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1029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" y="11113"/>
            <a:ext cx="2420938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79375" y="6334780"/>
            <a:ext cx="9064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Learn </a:t>
            </a:r>
            <a:r>
              <a:rPr lang="mr-IN" sz="2800" b="1" dirty="0">
                <a:solidFill>
                  <a:schemeClr val="bg1"/>
                </a:solidFill>
              </a:rPr>
              <a:t>–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Discuss – Understand  </a:t>
            </a:r>
            <a:r>
              <a:rPr lang="mr-IN" sz="2800" b="1" dirty="0">
                <a:solidFill>
                  <a:schemeClr val="bg1"/>
                </a:solidFill>
              </a:rPr>
              <a:t>–</a:t>
            </a:r>
            <a:r>
              <a:rPr lang="en-US" sz="2800" b="1" dirty="0">
                <a:solidFill>
                  <a:schemeClr val="bg1"/>
                </a:solidFill>
              </a:rPr>
              <a:t> Imagine </a:t>
            </a:r>
            <a:r>
              <a:rPr lang="mr-IN" sz="2800" b="1" dirty="0">
                <a:solidFill>
                  <a:schemeClr val="bg1"/>
                </a:solidFill>
              </a:rPr>
              <a:t>–</a:t>
            </a:r>
            <a:r>
              <a:rPr lang="en-US" sz="2800" b="1" dirty="0">
                <a:solidFill>
                  <a:schemeClr val="bg1"/>
                </a:solidFill>
              </a:rPr>
              <a:t> Design </a:t>
            </a:r>
            <a:r>
              <a:rPr lang="mr-IN" sz="2800" b="1" dirty="0">
                <a:solidFill>
                  <a:schemeClr val="bg1"/>
                </a:solidFill>
              </a:rPr>
              <a:t>–</a:t>
            </a:r>
            <a:r>
              <a:rPr lang="en-US" sz="2800" b="1" dirty="0">
                <a:solidFill>
                  <a:schemeClr val="bg1"/>
                </a:solidFill>
              </a:rPr>
              <a:t> Create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reativelyunited.org/one-planet-region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oneplanetconversations.ca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oneplanetsaanich.org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kiFTZuML-xM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Thancock@uvic.ca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reativelyunited.org/one-planet-region/resources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trevorhancock.org" TargetMode="External"/><Relationship Id="rId4" Type="http://schemas.openxmlformats.org/officeDocument/2006/relationships/hyperlink" Target="https://oneplanetconversations.ca" TargetMode="External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Thancock@uvi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2681025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10197" y="3136088"/>
            <a:ext cx="1900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FFFF"/>
                </a:solidFill>
              </a:rPr>
              <a:t>Image </a:t>
            </a:r>
            <a:r>
              <a:rPr lang="en-US" sz="900" dirty="0">
                <a:solidFill>
                  <a:srgbClr val="FFFFFF"/>
                </a:solidFill>
              </a:rPr>
              <a:t>credit: Matt </a:t>
            </a:r>
            <a:r>
              <a:rPr lang="en-US" sz="900" dirty="0" smtClean="0">
                <a:solidFill>
                  <a:srgbClr val="FFFFFF"/>
                </a:solidFill>
              </a:rPr>
              <a:t>Jiggins </a:t>
            </a:r>
            <a:r>
              <a:rPr lang="en-US" sz="900" dirty="0">
                <a:solidFill>
                  <a:srgbClr val="FFFFFF"/>
                </a:solidFill>
              </a:rPr>
              <a:t>via Flickr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" y="3951857"/>
            <a:ext cx="9143999" cy="82199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400" b="1" i="1" dirty="0" smtClean="0">
                <a:solidFill>
                  <a:srgbClr val="008000"/>
                </a:solidFill>
                <a:latin typeface="News Gothic MT"/>
                <a:cs typeface="News Gothic MT"/>
              </a:rPr>
              <a:t>Learn </a:t>
            </a:r>
            <a:r>
              <a:rPr lang="mr-IN" sz="3400" b="1" i="1" dirty="0" smtClean="0">
                <a:solidFill>
                  <a:srgbClr val="008000"/>
                </a:solidFill>
                <a:latin typeface="News Gothic MT"/>
                <a:cs typeface="News Gothic MT"/>
              </a:rPr>
              <a:t>–</a:t>
            </a:r>
            <a:r>
              <a:rPr lang="en-US" sz="3400" b="1" i="1" dirty="0" smtClean="0">
                <a:solidFill>
                  <a:srgbClr val="008000"/>
                </a:solidFill>
                <a:latin typeface="News Gothic MT"/>
                <a:cs typeface="News Gothic MT"/>
              </a:rPr>
              <a:t> Discuss </a:t>
            </a:r>
            <a:r>
              <a:rPr lang="mr-IN" sz="3400" b="1" i="1" dirty="0" smtClean="0">
                <a:solidFill>
                  <a:srgbClr val="008000"/>
                </a:solidFill>
                <a:latin typeface="News Gothic MT"/>
                <a:cs typeface="News Gothic MT"/>
              </a:rPr>
              <a:t>–</a:t>
            </a:r>
            <a:r>
              <a:rPr lang="en-US" sz="3400" b="1" i="1" dirty="0" smtClean="0">
                <a:solidFill>
                  <a:srgbClr val="008000"/>
                </a:solidFill>
                <a:latin typeface="News Gothic MT"/>
                <a:cs typeface="News Gothic MT"/>
              </a:rPr>
              <a:t> Imagine </a:t>
            </a:r>
            <a:r>
              <a:rPr lang="mr-IN" sz="3400" b="1" i="1" dirty="0" smtClean="0">
                <a:solidFill>
                  <a:srgbClr val="008000"/>
                </a:solidFill>
                <a:latin typeface="News Gothic MT"/>
                <a:cs typeface="News Gothic MT"/>
              </a:rPr>
              <a:t>–</a:t>
            </a:r>
            <a:r>
              <a:rPr lang="en-US" sz="3400" b="1" i="1" dirty="0" smtClean="0">
                <a:solidFill>
                  <a:srgbClr val="008000"/>
                </a:solidFill>
                <a:latin typeface="News Gothic MT"/>
                <a:cs typeface="News Gothic MT"/>
              </a:rPr>
              <a:t> Design </a:t>
            </a:r>
            <a:r>
              <a:rPr lang="mr-IN" sz="3400" b="1" i="1" dirty="0" smtClean="0">
                <a:solidFill>
                  <a:srgbClr val="008000"/>
                </a:solidFill>
                <a:latin typeface="News Gothic MT"/>
                <a:cs typeface="News Gothic MT"/>
              </a:rPr>
              <a:t>–</a:t>
            </a:r>
            <a:r>
              <a:rPr lang="en-US" sz="3400" b="1" i="1" dirty="0" smtClean="0">
                <a:solidFill>
                  <a:srgbClr val="008000"/>
                </a:solidFill>
                <a:latin typeface="News Gothic MT"/>
                <a:cs typeface="News Gothic MT"/>
              </a:rPr>
              <a:t> Create </a:t>
            </a:r>
            <a:endParaRPr lang="en-US" sz="3400" b="1" i="1" dirty="0">
              <a:solidFill>
                <a:srgbClr val="008000"/>
              </a:solidFill>
              <a:latin typeface="News Gothic MT"/>
              <a:cs typeface="News Gothic MT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08508"/>
            <a:ext cx="6400800" cy="2227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922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ctrTitle"/>
          </p:nvPr>
        </p:nvSpPr>
        <p:spPr bwMode="auto">
          <a:xfrm>
            <a:off x="685800" y="1395368"/>
            <a:ext cx="7772400" cy="17570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0" dirty="0">
                <a:latin typeface="News Gothic MT" charset="0"/>
                <a:cs typeface="News Gothic MT" charset="0"/>
              </a:rPr>
              <a:t> </a:t>
            </a:r>
            <a:r>
              <a:rPr lang="en-US" dirty="0" smtClean="0">
                <a:latin typeface="News Gothic MT" charset="0"/>
                <a:cs typeface="News Gothic MT" charset="0"/>
              </a:rPr>
              <a:t>An Introduction to Conversations for </a:t>
            </a:r>
            <a:r>
              <a:rPr lang="en-US" dirty="0" smtClean="0">
                <a:latin typeface="News Gothic MT" charset="0"/>
                <a:cs typeface="News Gothic MT" charset="0"/>
              </a:rPr>
              <a:t/>
            </a:r>
            <a:br>
              <a:rPr lang="en-US" dirty="0" smtClean="0">
                <a:latin typeface="News Gothic MT" charset="0"/>
                <a:cs typeface="News Gothic MT" charset="0"/>
              </a:rPr>
            </a:br>
            <a:r>
              <a:rPr lang="en-US" dirty="0" smtClean="0">
                <a:latin typeface="News Gothic MT" charset="0"/>
                <a:cs typeface="News Gothic MT" charset="0"/>
              </a:rPr>
              <a:t>a </a:t>
            </a:r>
            <a:r>
              <a:rPr lang="en-US" dirty="0" smtClean="0">
                <a:latin typeface="News Gothic MT" charset="0"/>
                <a:cs typeface="News Gothic MT" charset="0"/>
              </a:rPr>
              <a:t>One Planet </a:t>
            </a:r>
            <a:r>
              <a:rPr lang="en-US" dirty="0">
                <a:latin typeface="News Gothic MT" charset="0"/>
                <a:cs typeface="News Gothic MT" charset="0"/>
              </a:rPr>
              <a:t>Region</a:t>
            </a:r>
          </a:p>
        </p:txBody>
      </p:sp>
      <p:sp>
        <p:nvSpPr>
          <p:cNvPr id="7170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832048"/>
            <a:ext cx="6400800" cy="166420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latin typeface="News Gothic MT" charset="0"/>
                <a:cs typeface="News Gothic MT" charset="0"/>
              </a:rPr>
              <a:t>January </a:t>
            </a:r>
            <a:r>
              <a:rPr lang="en-US" sz="2400" dirty="0" smtClean="0">
                <a:latin typeface="News Gothic MT" charset="0"/>
                <a:cs typeface="News Gothic MT" charset="0"/>
              </a:rPr>
              <a:t>2021</a:t>
            </a:r>
            <a:endParaRPr lang="en-US" sz="2400" dirty="0">
              <a:latin typeface="News Gothic MT" charset="0"/>
              <a:cs typeface="News Gothic MT" charset="0"/>
            </a:endParaRPr>
          </a:p>
          <a:p>
            <a:pPr eaLnBrk="1" hangingPunct="1"/>
            <a:endParaRPr lang="en-US" sz="2000" dirty="0" smtClean="0">
              <a:latin typeface="News Gothic MT" charset="0"/>
              <a:cs typeface="News Gothic MT" charset="0"/>
            </a:endParaRPr>
          </a:p>
          <a:p>
            <a:pPr eaLnBrk="1" hangingPunct="1"/>
            <a:r>
              <a:rPr lang="en-US" sz="2000" dirty="0" smtClean="0">
                <a:latin typeface="News Gothic MT" charset="0"/>
                <a:cs typeface="News Gothic MT" charset="0"/>
              </a:rPr>
              <a:t>Dr</a:t>
            </a:r>
            <a:r>
              <a:rPr lang="en-US" sz="2000" dirty="0">
                <a:latin typeface="News Gothic MT" charset="0"/>
                <a:cs typeface="News Gothic MT" charset="0"/>
              </a:rPr>
              <a:t>. Trevor Hancock</a:t>
            </a:r>
          </a:p>
          <a:p>
            <a:pPr eaLnBrk="1" hangingPunct="1"/>
            <a:r>
              <a:rPr lang="en-US" sz="2000" dirty="0">
                <a:latin typeface="News Gothic MT" charset="0"/>
                <a:cs typeface="News Gothic MT" charset="0"/>
              </a:rPr>
              <a:t>President, Conversations for a One Planet Region </a:t>
            </a:r>
          </a:p>
          <a:p>
            <a:pPr eaLnBrk="1" hangingPunct="1"/>
            <a:endParaRPr lang="en-US" sz="2000" dirty="0">
              <a:latin typeface="News Gothic MT" charset="0"/>
              <a:cs typeface="News Gothic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44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008000"/>
                </a:solidFill>
                <a:latin typeface="News Gothic MT"/>
                <a:cs typeface="News Gothic MT"/>
              </a:rPr>
              <a:t>Territory </a:t>
            </a:r>
            <a:r>
              <a:rPr lang="en-US" sz="5400" b="1" dirty="0" smtClean="0">
                <a:solidFill>
                  <a:srgbClr val="008000"/>
                </a:solidFill>
                <a:latin typeface="News Gothic MT"/>
                <a:cs typeface="News Gothic MT"/>
              </a:rPr>
              <a:t>acknowledgement</a:t>
            </a:r>
            <a:endParaRPr lang="en-US" sz="5400" dirty="0">
              <a:solidFill>
                <a:srgbClr val="008000"/>
              </a:solidFill>
              <a:latin typeface="News Gothic MT"/>
              <a:cs typeface="News Gothic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4837"/>
            <a:ext cx="8229600" cy="3739124"/>
          </a:xfrm>
        </p:spPr>
        <p:txBody>
          <a:bodyPr>
            <a:normAutofit/>
          </a:bodyPr>
          <a:lstStyle/>
          <a:p>
            <a:r>
              <a:rPr lang="en-US" b="1" dirty="0" smtClean="0"/>
              <a:t>We </a:t>
            </a:r>
            <a:r>
              <a:rPr lang="en-US" b="1" dirty="0"/>
              <a:t>acknowledge with respect the </a:t>
            </a:r>
            <a:r>
              <a:rPr lang="en-US" b="1" dirty="0" err="1"/>
              <a:t>Lekwungen</a:t>
            </a:r>
            <a:r>
              <a:rPr lang="en-US" b="1" dirty="0"/>
              <a:t> peoples on whose traditional territory </a:t>
            </a:r>
            <a:r>
              <a:rPr lang="en-US" b="1" dirty="0" smtClean="0"/>
              <a:t>we meet and </a:t>
            </a:r>
            <a:r>
              <a:rPr lang="en-US" b="1" dirty="0"/>
              <a:t>the </a:t>
            </a:r>
            <a:r>
              <a:rPr lang="en-US" b="1" dirty="0" err="1"/>
              <a:t>Songhees</a:t>
            </a:r>
            <a:r>
              <a:rPr lang="en-US" b="1" dirty="0"/>
              <a:t>, Esquimalt and WSÁNEĆ peoples whose historical relationships with the land continue to this day.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17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Origins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0574"/>
            <a:ext cx="8229600" cy="4525963"/>
          </a:xfrm>
        </p:spPr>
        <p:txBody>
          <a:bodyPr/>
          <a:lstStyle/>
          <a:p>
            <a:r>
              <a:rPr lang="en-US" dirty="0" smtClean="0"/>
              <a:t>The Conversations began in early 2017 as a series of public discussions in the lead up to a </a:t>
            </a:r>
            <a:r>
              <a:rPr lang="en-US" dirty="0" err="1" smtClean="0"/>
              <a:t>UVic</a:t>
            </a:r>
            <a:r>
              <a:rPr lang="en-US" dirty="0" smtClean="0"/>
              <a:t> </a:t>
            </a:r>
            <a:r>
              <a:rPr lang="en-US" dirty="0" err="1" smtClean="0"/>
              <a:t>IdeaFest</a:t>
            </a:r>
            <a:r>
              <a:rPr lang="en-US" dirty="0" smtClean="0"/>
              <a:t> event in March 2017.</a:t>
            </a:r>
          </a:p>
          <a:p>
            <a:r>
              <a:rPr lang="en-US" dirty="0" smtClean="0"/>
              <a:t>The </a:t>
            </a:r>
            <a:r>
              <a:rPr lang="en-US" dirty="0" err="1"/>
              <a:t>I</a:t>
            </a:r>
            <a:r>
              <a:rPr lang="en-US" dirty="0" err="1" smtClean="0"/>
              <a:t>deaFest</a:t>
            </a:r>
            <a:r>
              <a:rPr lang="en-US" dirty="0" smtClean="0"/>
              <a:t> event was </a:t>
            </a:r>
            <a:r>
              <a:rPr lang="en-US" dirty="0" err="1" smtClean="0"/>
              <a:t>organised</a:t>
            </a:r>
            <a:r>
              <a:rPr lang="en-US" dirty="0" smtClean="0"/>
              <a:t> by </a:t>
            </a:r>
            <a:r>
              <a:rPr lang="en-US" dirty="0" err="1" smtClean="0"/>
              <a:t>UVic</a:t>
            </a:r>
            <a:r>
              <a:rPr lang="en-US" dirty="0" smtClean="0"/>
              <a:t> in the Anthropocene, a new group at </a:t>
            </a:r>
            <a:r>
              <a:rPr lang="en-US" dirty="0" err="1" smtClean="0"/>
              <a:t>UVic</a:t>
            </a:r>
            <a:r>
              <a:rPr lang="en-US" dirty="0" smtClean="0"/>
              <a:t> dedicated to addressing the challenge of the Anthropocene</a:t>
            </a:r>
          </a:p>
          <a:p>
            <a:r>
              <a:rPr lang="en-US" dirty="0" smtClean="0"/>
              <a:t>The interest was so great that we have continued ever since.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01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799" y="111805"/>
            <a:ext cx="6336051" cy="1143000"/>
          </a:xfrm>
        </p:spPr>
        <p:txBody>
          <a:bodyPr/>
          <a:lstStyle/>
          <a:p>
            <a:r>
              <a:rPr lang="en-US" sz="5400" dirty="0" smtClean="0">
                <a:latin typeface="News Gothic MT"/>
                <a:cs typeface="News Gothic MT"/>
              </a:rPr>
              <a:t>The COPR Society</a:t>
            </a:r>
            <a:endParaRPr lang="en-US" sz="5400" dirty="0">
              <a:latin typeface="News Gothic MT"/>
              <a:cs typeface="News Gothic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3506" y="1162942"/>
            <a:ext cx="7519344" cy="5089754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en-GB" dirty="0"/>
              <a:t>We </a:t>
            </a:r>
            <a:r>
              <a:rPr lang="en-GB" dirty="0" smtClean="0"/>
              <a:t>became an incorporated society under </a:t>
            </a:r>
            <a:r>
              <a:rPr lang="en-GB" dirty="0" smtClean="0"/>
              <a:t>the Societies</a:t>
            </a:r>
            <a:r>
              <a:rPr lang="en-GB" dirty="0"/>
              <a:t>’ Act of </a:t>
            </a:r>
            <a:r>
              <a:rPr lang="en-GB" dirty="0" smtClean="0"/>
              <a:t>BC in late 2019</a:t>
            </a:r>
            <a:endParaRPr lang="en-GB" dirty="0" smtClean="0"/>
          </a:p>
          <a:p>
            <a:pPr marL="0" indent="0">
              <a:buFont typeface="Arial"/>
              <a:buNone/>
              <a:defRPr/>
            </a:pPr>
            <a:r>
              <a:rPr lang="en-US" dirty="0"/>
              <a:t>Board members</a:t>
            </a:r>
            <a:endParaRPr lang="en-GB" dirty="0"/>
          </a:p>
          <a:p>
            <a:r>
              <a:rPr lang="en-US" dirty="0" smtClean="0"/>
              <a:t>Trevor Hancock, </a:t>
            </a:r>
            <a:r>
              <a:rPr lang="en-US" i="1" dirty="0" smtClean="0"/>
              <a:t>President</a:t>
            </a:r>
          </a:p>
          <a:p>
            <a:r>
              <a:rPr lang="en-US" dirty="0" smtClean="0"/>
              <a:t>Allen </a:t>
            </a:r>
            <a:r>
              <a:rPr lang="en-US" dirty="0" err="1" smtClean="0"/>
              <a:t>McLash</a:t>
            </a:r>
            <a:r>
              <a:rPr lang="en-US" dirty="0" smtClean="0"/>
              <a:t>, </a:t>
            </a:r>
            <a:r>
              <a:rPr lang="en-US" i="1" dirty="0" smtClean="0"/>
              <a:t>Vice-President</a:t>
            </a:r>
          </a:p>
          <a:p>
            <a:r>
              <a:rPr lang="en-US" dirty="0" smtClean="0"/>
              <a:t>Clare </a:t>
            </a:r>
            <a:r>
              <a:rPr lang="en-US" dirty="0" err="1" smtClean="0"/>
              <a:t>Attwell</a:t>
            </a:r>
            <a:r>
              <a:rPr lang="en-US" dirty="0" smtClean="0"/>
              <a:t>, </a:t>
            </a:r>
            <a:r>
              <a:rPr lang="en-US" i="1" dirty="0" smtClean="0"/>
              <a:t>Treasurer</a:t>
            </a:r>
          </a:p>
          <a:p>
            <a:r>
              <a:rPr lang="en-US" dirty="0" err="1" smtClean="0"/>
              <a:t>Jasmindra</a:t>
            </a:r>
            <a:r>
              <a:rPr lang="en-US" dirty="0" smtClean="0"/>
              <a:t> </a:t>
            </a:r>
            <a:r>
              <a:rPr lang="en-US" dirty="0" err="1" smtClean="0"/>
              <a:t>Jawanda</a:t>
            </a:r>
            <a:r>
              <a:rPr lang="en-US" dirty="0" smtClean="0"/>
              <a:t>, </a:t>
            </a:r>
            <a:r>
              <a:rPr lang="en-US" i="1" dirty="0" smtClean="0"/>
              <a:t>Secretary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00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550863" y="1002090"/>
            <a:ext cx="8229600" cy="540214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GB" b="1" u="sng" dirty="0" smtClean="0"/>
              <a:t>Vision</a:t>
            </a:r>
            <a:endParaRPr lang="en-CA" b="1" dirty="0" smtClean="0"/>
          </a:p>
          <a:p>
            <a:pPr fontAlgn="auto">
              <a:spcAft>
                <a:spcPts val="0"/>
              </a:spcAft>
              <a:defRPr/>
            </a:pPr>
            <a:r>
              <a:rPr lang="en-GB" sz="2800" b="1" dirty="0" smtClean="0"/>
              <a:t>The Greater Victoria Region achieves social and ecological sustainability, with a high quality of life and a long life in good health for all its citizens, while reducing its ecological footprint to be equivalent to one planet’s worth of bio-capacity.</a:t>
            </a:r>
            <a:endParaRPr lang="en-CA" sz="2800" b="1" dirty="0" smtClean="0"/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GB" b="1" u="sng" dirty="0" smtClean="0"/>
              <a:t>Mission</a:t>
            </a:r>
            <a:endParaRPr lang="en-CA" b="1" dirty="0" smtClean="0"/>
          </a:p>
          <a:p>
            <a:pPr fontAlgn="auto">
              <a:spcAft>
                <a:spcPts val="0"/>
              </a:spcAft>
              <a:defRPr/>
            </a:pPr>
            <a:r>
              <a:rPr lang="en-GB" sz="2800" b="1" dirty="0" smtClean="0">
                <a:solidFill>
                  <a:srgbClr val="008000"/>
                </a:solidFill>
              </a:rPr>
              <a:t>The Mission of </a:t>
            </a:r>
            <a:r>
              <a:rPr lang="en-GB" sz="2800" b="1" i="1" dirty="0" smtClean="0">
                <a:solidFill>
                  <a:srgbClr val="008000"/>
                </a:solidFill>
              </a:rPr>
              <a:t>The Conversations</a:t>
            </a:r>
            <a:r>
              <a:rPr lang="en-GB" sz="2800" b="1" dirty="0" smtClean="0">
                <a:solidFill>
                  <a:srgbClr val="008000"/>
                </a:solidFill>
              </a:rPr>
              <a:t> is to establish and maintain community-wide conversations on One Planet living and a One Planet Region.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GB" sz="2800" b="1" dirty="0">
                <a:solidFill>
                  <a:srgbClr val="3366FF"/>
                </a:solidFill>
                <a:hlinkClick r:id="rId2"/>
              </a:rPr>
              <a:t>https://oneplanetconversations.ca/</a:t>
            </a:r>
            <a:endParaRPr lang="en-GB" sz="2800" b="1" dirty="0" smtClean="0">
              <a:solidFill>
                <a:srgbClr val="3366FF"/>
              </a:solidFill>
              <a:hlinkClick r:id="rId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495" y="241762"/>
            <a:ext cx="6096000" cy="922921"/>
          </a:xfrm>
        </p:spPr>
        <p:txBody>
          <a:bodyPr/>
          <a:lstStyle/>
          <a:p>
            <a:r>
              <a:rPr lang="en-US" sz="4800" dirty="0" smtClean="0">
                <a:latin typeface="News Gothic MT"/>
                <a:cs typeface="News Gothic MT"/>
              </a:rPr>
              <a:t>Vision and mission</a:t>
            </a:r>
            <a:endParaRPr lang="en-US" sz="4800" dirty="0">
              <a:latin typeface="News Gothic MT"/>
              <a:cs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65902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2066" y="143215"/>
            <a:ext cx="6116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8000"/>
                </a:solidFill>
                <a:latin typeface="News Gothic MT"/>
                <a:cs typeface="News Gothic MT"/>
              </a:rPr>
              <a:t>Our </a:t>
            </a:r>
            <a:r>
              <a:rPr lang="en-US" sz="4800" b="1" dirty="0" smtClean="0">
                <a:solidFill>
                  <a:srgbClr val="008000"/>
                </a:solidFill>
                <a:latin typeface="News Gothic MT"/>
                <a:cs typeface="News Gothic MT"/>
              </a:rPr>
              <a:t>website </a:t>
            </a:r>
            <a:endParaRPr lang="en-US" sz="4800" b="1" dirty="0">
              <a:solidFill>
                <a:srgbClr val="008000"/>
              </a:solidFill>
              <a:latin typeface="News Gothic MT"/>
              <a:cs typeface="News Gothic M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74898" y="773939"/>
            <a:ext cx="4550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News Gothic MT"/>
                <a:cs typeface="News Gothic MT"/>
              </a:rPr>
              <a:t>UNDER CONSTRUCTION</a:t>
            </a:r>
            <a:endParaRPr lang="en-US" sz="2400" dirty="0">
              <a:solidFill>
                <a:schemeClr val="bg1"/>
              </a:solidFill>
              <a:latin typeface="News Gothic MT"/>
              <a:cs typeface="News Gothic M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030" y="974212"/>
            <a:ext cx="7147920" cy="58837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856488"/>
            <a:ext cx="2832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hlinkClick r:id="rId3"/>
              </a:rPr>
              <a:t>https://oneplanetconversations.ca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616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/>
          <p:cNvSpPr>
            <a:spLocks noGrp="1"/>
          </p:cNvSpPr>
          <p:nvPr>
            <p:ph type="title"/>
          </p:nvPr>
        </p:nvSpPr>
        <p:spPr bwMode="auto">
          <a:xfrm>
            <a:off x="929038" y="2140847"/>
            <a:ext cx="7505700" cy="156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indent="-514350" eaLnBrk="1" hangingPunct="1"/>
            <a:r>
              <a:rPr lang="en-US" sz="5400" dirty="0">
                <a:latin typeface="Calibri" charset="0"/>
              </a:rPr>
              <a:t>1. The basic problem – </a:t>
            </a:r>
            <a:br>
              <a:rPr lang="en-US" sz="5400" dirty="0">
                <a:latin typeface="Calibri" charset="0"/>
              </a:rPr>
            </a:br>
            <a:r>
              <a:rPr lang="en-US" sz="5400" dirty="0">
                <a:latin typeface="Calibri" charset="0"/>
              </a:rPr>
              <a:t>More than one Earth</a:t>
            </a:r>
            <a:r>
              <a:rPr lang="en-US" dirty="0">
                <a:latin typeface="Calibri" charset="0"/>
              </a:rPr>
              <a:t/>
            </a:r>
            <a:br>
              <a:rPr lang="en-US" dirty="0">
                <a:latin typeface="Calibri" charset="0"/>
              </a:rPr>
            </a:b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15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64" y="3898900"/>
            <a:ext cx="1982788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57" y="1417638"/>
            <a:ext cx="1982788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379521" y="0"/>
            <a:ext cx="5832014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ea typeface="+mj-ea"/>
                <a:cs typeface="+mj-cs"/>
              </a:rPr>
              <a:t>We behave in this region  as if we have all this . . . </a:t>
            </a:r>
            <a:endParaRPr lang="en-US" sz="4400" dirty="0">
              <a:ea typeface="+mj-ea"/>
              <a:cs typeface="+mj-cs"/>
            </a:endParaRPr>
          </a:p>
        </p:txBody>
      </p:sp>
      <p:sp>
        <p:nvSpPr>
          <p:cNvPr id="40965" name="TextBox 1"/>
          <p:cNvSpPr txBox="1">
            <a:spLocks noChangeArrowheads="1"/>
          </p:cNvSpPr>
          <p:nvPr/>
        </p:nvSpPr>
        <p:spPr bwMode="auto">
          <a:xfrm>
            <a:off x="7794625" y="2857500"/>
            <a:ext cx="1165225" cy="230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FFFF"/>
                </a:solidFill>
                <a:latin typeface="Gill Sans MT" charset="0"/>
              </a:rPr>
              <a:t>test</a:t>
            </a:r>
          </a:p>
          <a:p>
            <a:pPr eaLnBrk="1" hangingPunct="1"/>
            <a:endParaRPr lang="en-US" sz="1800">
              <a:solidFill>
                <a:srgbClr val="FFFFFF"/>
              </a:solidFill>
              <a:latin typeface="Gill Sans MT" charset="0"/>
            </a:endParaRPr>
          </a:p>
          <a:p>
            <a:pPr eaLnBrk="1" hangingPunct="1"/>
            <a:r>
              <a:rPr lang="en-US" sz="1800">
                <a:solidFill>
                  <a:srgbClr val="FFFFFF"/>
                </a:solidFill>
                <a:latin typeface="Gill Sans MT" charset="0"/>
              </a:rPr>
              <a:t>test</a:t>
            </a:r>
          </a:p>
          <a:p>
            <a:pPr eaLnBrk="1" hangingPunct="1"/>
            <a:endParaRPr lang="en-US" sz="1800">
              <a:solidFill>
                <a:srgbClr val="FFFFFF"/>
              </a:solidFill>
              <a:latin typeface="Gill Sans MT" charset="0"/>
            </a:endParaRPr>
          </a:p>
          <a:p>
            <a:pPr eaLnBrk="1" hangingPunct="1"/>
            <a:r>
              <a:rPr lang="en-US" sz="1800">
                <a:solidFill>
                  <a:srgbClr val="FFFFFF"/>
                </a:solidFill>
                <a:latin typeface="Gill Sans MT" charset="0"/>
              </a:rPr>
              <a:t>test</a:t>
            </a:r>
          </a:p>
          <a:p>
            <a:pPr eaLnBrk="1" hangingPunct="1"/>
            <a:endParaRPr lang="en-US" sz="1800">
              <a:solidFill>
                <a:srgbClr val="FFFFFF"/>
              </a:solidFill>
              <a:latin typeface="Gill Sans MT" charset="0"/>
            </a:endParaRPr>
          </a:p>
          <a:p>
            <a:pPr eaLnBrk="1" hangingPunct="1"/>
            <a:r>
              <a:rPr lang="en-US" sz="1800">
                <a:solidFill>
                  <a:srgbClr val="FFFFFF"/>
                </a:solidFill>
                <a:latin typeface="Gill Sans MT" charset="0"/>
              </a:rPr>
              <a:t>test</a:t>
            </a:r>
          </a:p>
          <a:p>
            <a:pPr eaLnBrk="1" hangingPunct="1"/>
            <a:endParaRPr lang="en-US" sz="1800">
              <a:solidFill>
                <a:srgbClr val="FFFFFF"/>
              </a:solidFill>
              <a:latin typeface="Gill Sans MT" charset="0"/>
            </a:endParaRPr>
          </a:p>
        </p:txBody>
      </p:sp>
      <p:pic>
        <p:nvPicPr>
          <p:cNvPr id="4096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417638"/>
            <a:ext cx="1981200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3898900"/>
            <a:ext cx="1981200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9" name="TextBox 6"/>
          <p:cNvSpPr txBox="1">
            <a:spLocks noChangeArrowheads="1"/>
          </p:cNvSpPr>
          <p:nvPr/>
        </p:nvSpPr>
        <p:spPr bwMode="auto">
          <a:xfrm>
            <a:off x="3637064" y="2954127"/>
            <a:ext cx="25844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800" b="1" dirty="0" smtClean="0">
                <a:solidFill>
                  <a:srgbClr val="FF0000"/>
                </a:solidFill>
              </a:rPr>
              <a:t>4 </a:t>
            </a:r>
            <a:r>
              <a:rPr lang="en-US" sz="4800" b="1" dirty="0">
                <a:solidFill>
                  <a:srgbClr val="FF0000"/>
                </a:solidFill>
              </a:rPr>
              <a:t>planets</a:t>
            </a:r>
          </a:p>
        </p:txBody>
      </p:sp>
    </p:spTree>
    <p:extLst>
      <p:ext uri="{BB962C8B-B14F-4D97-AF65-F5344CB8AC3E}">
        <p14:creationId xmlns:p14="http://schemas.microsoft.com/office/powerpoint/2010/main" val="15589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024" y="1601788"/>
            <a:ext cx="4960938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613024" y="58543"/>
            <a:ext cx="6226175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 smtClean="0">
                <a:ea typeface="+mj-ea"/>
                <a:cs typeface="+mj-cs"/>
              </a:rPr>
              <a:t>. . . but </a:t>
            </a:r>
            <a:r>
              <a:rPr lang="en-US" sz="4800" dirty="0">
                <a:ea typeface="+mj-ea"/>
                <a:cs typeface="+mj-cs"/>
              </a:rPr>
              <a:t>this is what </a:t>
            </a:r>
            <a:br>
              <a:rPr lang="en-US" sz="4800" dirty="0">
                <a:ea typeface="+mj-ea"/>
                <a:cs typeface="+mj-cs"/>
              </a:rPr>
            </a:br>
            <a:r>
              <a:rPr lang="en-US" sz="4800" dirty="0" smtClean="0">
                <a:ea typeface="+mj-ea"/>
                <a:cs typeface="+mj-cs"/>
              </a:rPr>
              <a:t>we </a:t>
            </a:r>
            <a:r>
              <a:rPr lang="en-US" sz="4800" dirty="0">
                <a:ea typeface="+mj-ea"/>
                <a:cs typeface="+mj-cs"/>
              </a:rPr>
              <a:t>actually have</a:t>
            </a:r>
          </a:p>
        </p:txBody>
      </p:sp>
    </p:spTree>
    <p:extLst>
      <p:ext uri="{BB962C8B-B14F-4D97-AF65-F5344CB8AC3E}">
        <p14:creationId xmlns:p14="http://schemas.microsoft.com/office/powerpoint/2010/main" val="188730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xfrm>
            <a:off x="968375" y="1762125"/>
            <a:ext cx="7067550" cy="1336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News Gothic MT" charset="0"/>
                <a:cs typeface="News Gothic MT" charset="0"/>
              </a:rPr>
              <a:t>We are using much more than our fair share of the Earth’s biocapacity and resources</a:t>
            </a:r>
          </a:p>
        </p:txBody>
      </p:sp>
    </p:spTree>
    <p:extLst>
      <p:ext uri="{BB962C8B-B14F-4D97-AF65-F5344CB8AC3E}">
        <p14:creationId xmlns:p14="http://schemas.microsoft.com/office/powerpoint/2010/main" val="355036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>
          <a:xfrm>
            <a:off x="2481124" y="135305"/>
            <a:ext cx="6248888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>
                <a:solidFill>
                  <a:srgbClr val="008000"/>
                </a:solidFill>
                <a:latin typeface="News Gothic MT" charset="0"/>
              </a:rPr>
              <a:t>The greatest challenge </a:t>
            </a:r>
            <a:r>
              <a:rPr lang="en-US" sz="4000" b="1" dirty="0" smtClean="0">
                <a:solidFill>
                  <a:srgbClr val="008000"/>
                </a:solidFill>
                <a:latin typeface="News Gothic MT" charset="0"/>
              </a:rPr>
              <a:t>we face in </a:t>
            </a:r>
            <a:r>
              <a:rPr lang="en-US" sz="4000" b="1" dirty="0">
                <a:solidFill>
                  <a:srgbClr val="008000"/>
                </a:solidFill>
                <a:latin typeface="News Gothic MT" charset="0"/>
              </a:rPr>
              <a:t>the 21</a:t>
            </a:r>
            <a:r>
              <a:rPr lang="en-US" sz="4000" b="1" baseline="30000" dirty="0">
                <a:solidFill>
                  <a:srgbClr val="008000"/>
                </a:solidFill>
                <a:latin typeface="News Gothic MT" charset="0"/>
              </a:rPr>
              <a:t>st</a:t>
            </a:r>
            <a:r>
              <a:rPr lang="en-US" sz="4000" b="1" dirty="0">
                <a:solidFill>
                  <a:srgbClr val="008000"/>
                </a:solidFill>
                <a:latin typeface="News Gothic MT" charset="0"/>
              </a:rPr>
              <a:t> century 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>
          <a:xfrm>
            <a:off x="920015" y="2178206"/>
            <a:ext cx="3659187" cy="3787775"/>
          </a:xfrm>
        </p:spPr>
        <p:txBody>
          <a:bodyPr>
            <a:normAutofit lnSpcReduction="10000"/>
          </a:bodyPr>
          <a:lstStyle/>
          <a:p>
            <a:pPr marL="0" indent="0" algn="ctr" eaLnBrk="1" hangingPunct="1">
              <a:buFont typeface="Wingdings 2" charset="0"/>
              <a:buNone/>
            </a:pPr>
            <a:r>
              <a:rPr lang="en-US" sz="3600" b="1" dirty="0">
                <a:latin typeface="News Gothic MT" charset="0"/>
              </a:rPr>
              <a:t>How do we live equitably, in harmony and in good health on this one small planet we call home? </a:t>
            </a:r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364" y="2178206"/>
            <a:ext cx="3924648" cy="42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55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511175" y="1385888"/>
            <a:ext cx="8228013" cy="13366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latin typeface="News Gothic MT" charset="0"/>
              </a:rPr>
              <a:t>To get to a One Planet Region </a:t>
            </a:r>
            <a:br>
              <a:rPr lang="en-US" dirty="0" smtClean="0">
                <a:latin typeface="News Gothic MT" charset="0"/>
              </a:rPr>
            </a:br>
            <a:r>
              <a:rPr lang="en-US" dirty="0" smtClean="0">
                <a:latin typeface="News Gothic MT" charset="0"/>
              </a:rPr>
              <a:t>– our fair share of the Earth -  </a:t>
            </a:r>
            <a:br>
              <a:rPr lang="en-US" dirty="0" smtClean="0">
                <a:latin typeface="News Gothic MT" charset="0"/>
              </a:rPr>
            </a:br>
            <a:r>
              <a:rPr lang="en-US" dirty="0" smtClean="0">
                <a:latin typeface="News Gothic MT" charset="0"/>
              </a:rPr>
              <a:t>means a</a:t>
            </a:r>
            <a:br>
              <a:rPr lang="en-US" dirty="0" smtClean="0">
                <a:latin typeface="News Gothic MT" charset="0"/>
              </a:rPr>
            </a:br>
            <a:r>
              <a:rPr lang="en-US" dirty="0" smtClean="0">
                <a:solidFill>
                  <a:srgbClr val="FF0000"/>
                </a:solidFill>
                <a:latin typeface="News Gothic MT" charset="0"/>
              </a:rPr>
              <a:t>70% </a:t>
            </a:r>
            <a:r>
              <a:rPr lang="en-US" dirty="0">
                <a:solidFill>
                  <a:srgbClr val="FF0000"/>
                </a:solidFill>
                <a:latin typeface="News Gothic MT" charset="0"/>
              </a:rPr>
              <a:t>reduction in our </a:t>
            </a:r>
            <a:r>
              <a:rPr lang="en-US" dirty="0" smtClean="0">
                <a:solidFill>
                  <a:srgbClr val="FF0000"/>
                </a:solidFill>
                <a:latin typeface="News Gothic MT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News Gothic MT" charset="0"/>
              </a:rPr>
            </a:br>
            <a:r>
              <a:rPr lang="en-US" dirty="0" smtClean="0">
                <a:solidFill>
                  <a:srgbClr val="FF0000"/>
                </a:solidFill>
                <a:latin typeface="News Gothic MT" charset="0"/>
              </a:rPr>
              <a:t>ecological footprint</a:t>
            </a:r>
            <a:br>
              <a:rPr lang="en-US" dirty="0" smtClean="0">
                <a:solidFill>
                  <a:srgbClr val="FF0000"/>
                </a:solidFill>
                <a:latin typeface="News Gothic MT" charset="0"/>
              </a:rPr>
            </a:br>
            <a:r>
              <a:rPr lang="en-US" dirty="0">
                <a:solidFill>
                  <a:srgbClr val="FF0000"/>
                </a:solidFill>
                <a:latin typeface="News Gothic MT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News Gothic MT" charset="0"/>
              </a:rPr>
            </a:br>
            <a:endParaRPr lang="en-US" dirty="0">
              <a:solidFill>
                <a:srgbClr val="FF0000"/>
              </a:solidFill>
              <a:latin typeface="News Gothic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0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One Planet </a:t>
            </a:r>
            <a:r>
              <a:rPr lang="en-US" sz="5400" dirty="0" err="1" smtClean="0"/>
              <a:t>Saanich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962" y="1134368"/>
            <a:ext cx="8051838" cy="4718077"/>
          </a:xfrm>
        </p:spPr>
        <p:txBody>
          <a:bodyPr/>
          <a:lstStyle/>
          <a:p>
            <a:r>
              <a:rPr lang="en-US" sz="3000" dirty="0" smtClean="0"/>
              <a:t>One Planet </a:t>
            </a:r>
            <a:r>
              <a:rPr lang="en-US" sz="3000" dirty="0" err="1" smtClean="0"/>
              <a:t>Saanich</a:t>
            </a:r>
            <a:r>
              <a:rPr lang="en-US" sz="3000" dirty="0" smtClean="0"/>
              <a:t> is a separate but related project.</a:t>
            </a:r>
          </a:p>
          <a:p>
            <a:r>
              <a:rPr lang="en-US" sz="3000" dirty="0" smtClean="0"/>
              <a:t>It began in 2018, when </a:t>
            </a:r>
            <a:r>
              <a:rPr lang="en-US" sz="3000" dirty="0" err="1" smtClean="0"/>
              <a:t>Saanich</a:t>
            </a:r>
            <a:r>
              <a:rPr lang="en-US" sz="3000" dirty="0" smtClean="0"/>
              <a:t> was approached by the UK-based Bioregional and One Earth in Vancouver to join a small international ‘One Planet Cities’ project.</a:t>
            </a:r>
          </a:p>
          <a:p>
            <a:r>
              <a:rPr lang="en-US" sz="3000" dirty="0" smtClean="0"/>
              <a:t>It is endorsed and supported by the District of </a:t>
            </a:r>
            <a:r>
              <a:rPr lang="en-US" sz="3000" dirty="0" err="1" smtClean="0"/>
              <a:t>Saanich</a:t>
            </a:r>
            <a:endParaRPr lang="en-US" sz="3000" dirty="0" smtClean="0"/>
          </a:p>
          <a:p>
            <a:pPr marL="0" indent="0" algn="ctr">
              <a:buNone/>
            </a:pPr>
            <a:r>
              <a:rPr lang="en-US" sz="3000" dirty="0">
                <a:hlinkClick r:id="rId2"/>
              </a:rPr>
              <a:t>https://www.oneplanetsaanich.org</a:t>
            </a:r>
            <a:r>
              <a:rPr lang="en-US" sz="3000" dirty="0" smtClean="0">
                <a:hlinkClick r:id="rId2"/>
              </a:rPr>
              <a:t>/</a:t>
            </a:r>
            <a:r>
              <a:rPr lang="en-US" sz="3000" dirty="0" smtClean="0"/>
              <a:t>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65367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 bwMode="auto">
          <a:xfrm>
            <a:off x="2590800" y="101600"/>
            <a:ext cx="6096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News Gothic MT" charset="0"/>
              <a:cs typeface="News Gothic MT" charset="0"/>
            </a:endParaRPr>
          </a:p>
        </p:txBody>
      </p:sp>
      <p:pic>
        <p:nvPicPr>
          <p:cNvPr id="5325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" y="-119944"/>
            <a:ext cx="9136955" cy="7022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72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4"/>
          <p:cNvSpPr>
            <a:spLocks noGrp="1"/>
          </p:cNvSpPr>
          <p:nvPr>
            <p:ph type="title"/>
          </p:nvPr>
        </p:nvSpPr>
        <p:spPr bwMode="auto">
          <a:xfrm>
            <a:off x="2590800" y="101600"/>
            <a:ext cx="6096000" cy="105896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latin typeface="News Gothic MT" charset="0"/>
                <a:cs typeface="News Gothic MT" charset="0"/>
              </a:rPr>
              <a:t>Local ecological footprint = 3 + planets</a:t>
            </a:r>
          </a:p>
        </p:txBody>
      </p:sp>
      <p:pic>
        <p:nvPicPr>
          <p:cNvPr id="56322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1126"/>
            <a:ext cx="9144000" cy="45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Box 7"/>
          <p:cNvSpPr txBox="1">
            <a:spLocks noChangeArrowheads="1"/>
          </p:cNvSpPr>
          <p:nvPr/>
        </p:nvSpPr>
        <p:spPr bwMode="auto">
          <a:xfrm>
            <a:off x="1445086" y="5757799"/>
            <a:ext cx="59883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u="sng" dirty="0">
                <a:solidFill>
                  <a:srgbClr val="000000"/>
                </a:solidFill>
                <a:latin typeface="News Gothic MT" charset="0"/>
              </a:rPr>
              <a:t>Source:</a:t>
            </a:r>
            <a:r>
              <a:rPr lang="en-US" sz="2000" b="1" dirty="0">
                <a:solidFill>
                  <a:srgbClr val="000000"/>
                </a:solidFill>
                <a:latin typeface="News Gothic MT" charset="0"/>
              </a:rPr>
              <a:t> Moore and </a:t>
            </a:r>
            <a:r>
              <a:rPr lang="en-US" sz="2000" b="1" dirty="0" err="1">
                <a:solidFill>
                  <a:srgbClr val="000000"/>
                </a:solidFill>
                <a:latin typeface="News Gothic MT" charset="0"/>
              </a:rPr>
              <a:t>Hallsworth</a:t>
            </a:r>
            <a:r>
              <a:rPr lang="en-US" sz="2000" b="1" dirty="0">
                <a:solidFill>
                  <a:srgbClr val="000000"/>
                </a:solidFill>
                <a:latin typeface="News Gothic MT" charset="0"/>
              </a:rPr>
              <a:t>, </a:t>
            </a:r>
            <a:r>
              <a:rPr lang="en-US" sz="2000" b="1" dirty="0" smtClean="0">
                <a:solidFill>
                  <a:srgbClr val="000000"/>
                </a:solidFill>
                <a:latin typeface="News Gothic MT" charset="0"/>
              </a:rPr>
              <a:t>BCIT, 2018</a:t>
            </a:r>
            <a:endParaRPr lang="en-US" sz="2000" b="1" dirty="0">
              <a:solidFill>
                <a:srgbClr val="000000"/>
              </a:solidFill>
              <a:latin typeface="News Gothic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88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3" y="1336675"/>
            <a:ext cx="7754937" cy="496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4" name="TextBox 5"/>
          <p:cNvSpPr txBox="1">
            <a:spLocks noChangeArrowheads="1"/>
          </p:cNvSpPr>
          <p:nvPr/>
        </p:nvSpPr>
        <p:spPr bwMode="auto">
          <a:xfrm>
            <a:off x="3148013" y="6072188"/>
            <a:ext cx="5729287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2000" b="1">
                <a:latin typeface="News Gothic MT" charset="0"/>
              </a:rPr>
              <a:t>Bioregional Annual Review, 2015 -16 </a:t>
            </a:r>
            <a:endParaRPr lang="en-US" sz="1400">
              <a:latin typeface="News Gothic MT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23838" y="1843088"/>
            <a:ext cx="969962" cy="0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52400" y="2905125"/>
            <a:ext cx="969963" cy="0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52400" y="3875088"/>
            <a:ext cx="969963" cy="0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4278" name="Title 3"/>
          <p:cNvSpPr txBox="1">
            <a:spLocks/>
          </p:cNvSpPr>
          <p:nvPr/>
        </p:nvSpPr>
        <p:spPr bwMode="auto">
          <a:xfrm>
            <a:off x="2630488" y="246063"/>
            <a:ext cx="6410325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400" b="1">
                <a:solidFill>
                  <a:srgbClr val="008000"/>
                </a:solidFill>
              </a:rPr>
              <a:t>Bioregional’s 10 principles of One Planet Living</a:t>
            </a:r>
          </a:p>
        </p:txBody>
      </p:sp>
    </p:spTree>
    <p:extLst>
      <p:ext uri="{BB962C8B-B14F-4D97-AF65-F5344CB8AC3E}">
        <p14:creationId xmlns:p14="http://schemas.microsoft.com/office/powerpoint/2010/main" val="379080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/>
          <p:cNvSpPr>
            <a:spLocks noGrp="1"/>
          </p:cNvSpPr>
          <p:nvPr>
            <p:ph type="title"/>
          </p:nvPr>
        </p:nvSpPr>
        <p:spPr bwMode="auto">
          <a:xfrm>
            <a:off x="929038" y="2140847"/>
            <a:ext cx="7505700" cy="156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indent="-514350" eaLnBrk="1" hangingPunct="1"/>
            <a:r>
              <a:rPr lang="en-US" sz="5400" dirty="0" smtClean="0">
                <a:latin typeface="Calibri" charset="0"/>
              </a:rPr>
              <a:t>2. Our activities</a:t>
            </a:r>
            <a:r>
              <a:rPr lang="en-US" dirty="0">
                <a:latin typeface="Calibri" charset="0"/>
              </a:rPr>
              <a:t/>
            </a:r>
            <a:br>
              <a:rPr lang="en-US" dirty="0">
                <a:latin typeface="Calibri" charset="0"/>
              </a:rPr>
            </a:b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97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9265" y="129340"/>
            <a:ext cx="6361555" cy="1117034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solidFill>
                  <a:srgbClr val="008000"/>
                </a:solidFill>
                <a:latin typeface="News Gothic MT"/>
                <a:cs typeface="News Gothic MT"/>
              </a:rPr>
              <a:t>Expanding, </a:t>
            </a:r>
            <a:r>
              <a:rPr lang="en-GB" sz="3200" b="1" dirty="0">
                <a:solidFill>
                  <a:srgbClr val="008000"/>
                </a:solidFill>
                <a:latin typeface="News Gothic MT"/>
                <a:cs typeface="News Gothic MT"/>
              </a:rPr>
              <a:t>deepening and connecting the Conversation </a:t>
            </a:r>
            <a:endParaRPr lang="en-US" sz="3200" dirty="0">
              <a:solidFill>
                <a:srgbClr val="008000"/>
              </a:solidFill>
              <a:latin typeface="News Gothic MT"/>
              <a:cs typeface="News Gothic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/>
              <a:t>Expand </a:t>
            </a:r>
            <a:r>
              <a:rPr lang="en-US" b="0" dirty="0"/>
              <a:t>the Conversation to engage a much wider range of participants, both geographically and demographically</a:t>
            </a:r>
            <a:endParaRPr lang="en-CA" b="0" dirty="0"/>
          </a:p>
          <a:p>
            <a:pPr lvl="0"/>
            <a:r>
              <a:rPr lang="en-US" b="1" dirty="0"/>
              <a:t>Deepen</a:t>
            </a:r>
            <a:r>
              <a:rPr lang="en-US" dirty="0"/>
              <a:t> </a:t>
            </a:r>
            <a:r>
              <a:rPr lang="en-US" b="0" dirty="0"/>
              <a:t>the Conversation by creating safe spaces where people can explore the mental, social and spiritual dimensions of the change we seek</a:t>
            </a:r>
            <a:endParaRPr lang="en-CA" b="0" dirty="0"/>
          </a:p>
          <a:p>
            <a:pPr lvl="0"/>
            <a:r>
              <a:rPr lang="en-US" b="1" dirty="0"/>
              <a:t>Connect</a:t>
            </a:r>
            <a:r>
              <a:rPr lang="en-US" dirty="0"/>
              <a:t> </a:t>
            </a:r>
            <a:r>
              <a:rPr lang="en-US" b="0" dirty="0"/>
              <a:t>the Conversation to others doing similar work across the Region</a:t>
            </a:r>
            <a:endParaRPr lang="en-CA" b="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12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748" y="228242"/>
            <a:ext cx="6498252" cy="702399"/>
          </a:xfrm>
        </p:spPr>
        <p:txBody>
          <a:bodyPr>
            <a:noAutofit/>
          </a:bodyPr>
          <a:lstStyle/>
          <a:p>
            <a:r>
              <a:rPr lang="en-US" sz="3800" b="1" dirty="0">
                <a:solidFill>
                  <a:srgbClr val="008000"/>
                </a:solidFill>
                <a:latin typeface="News Gothic MT"/>
                <a:cs typeface="News Gothic MT"/>
              </a:rPr>
              <a:t>Expanding and </a:t>
            </a:r>
            <a:r>
              <a:rPr lang="en-US" sz="3800" b="1" dirty="0" smtClean="0">
                <a:solidFill>
                  <a:srgbClr val="008000"/>
                </a:solidFill>
                <a:latin typeface="News Gothic MT"/>
                <a:cs typeface="News Gothic MT"/>
              </a:rPr>
              <a:t>deepening</a:t>
            </a:r>
            <a:endParaRPr lang="en-US" sz="3800" dirty="0">
              <a:solidFill>
                <a:srgbClr val="008000"/>
              </a:solidFill>
              <a:latin typeface="News Gothic MT"/>
              <a:cs typeface="News Gothic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6877"/>
            <a:ext cx="8229600" cy="5161992"/>
          </a:xfrm>
        </p:spPr>
        <p:txBody>
          <a:bodyPr>
            <a:normAutofit fontScale="85000" lnSpcReduction="10000"/>
          </a:bodyPr>
          <a:lstStyle/>
          <a:p>
            <a:r>
              <a:rPr lang="en-GB" b="1" dirty="0" smtClean="0"/>
              <a:t>Currently we do monthly </a:t>
            </a:r>
            <a:r>
              <a:rPr lang="en-GB" b="1" i="1" dirty="0" smtClean="0">
                <a:solidFill>
                  <a:srgbClr val="008000"/>
                </a:solidFill>
              </a:rPr>
              <a:t>Conversations </a:t>
            </a:r>
            <a:r>
              <a:rPr lang="en-GB" b="1" dirty="0" smtClean="0"/>
              <a:t>online, recordings are on our </a:t>
            </a:r>
            <a:r>
              <a:rPr lang="en-GB" b="1" dirty="0" err="1" smtClean="0"/>
              <a:t>Youtube</a:t>
            </a:r>
            <a:r>
              <a:rPr lang="en-GB" b="1" dirty="0" smtClean="0"/>
              <a:t> </a:t>
            </a:r>
            <a:r>
              <a:rPr lang="en-GB" dirty="0" smtClean="0"/>
              <a:t>Cha</a:t>
            </a:r>
            <a:r>
              <a:rPr lang="en-GB" b="1" dirty="0" smtClean="0"/>
              <a:t>nnel at </a:t>
            </a:r>
            <a:r>
              <a:rPr lang="en-GB" u="sng" dirty="0">
                <a:hlinkClick r:id="rId2"/>
              </a:rPr>
              <a:t>https://www.youtube.com/watch?v=kiFTZuML-xM</a:t>
            </a:r>
            <a:r>
              <a:rPr lang="en-CA" dirty="0"/>
              <a:t> </a:t>
            </a:r>
            <a:endParaRPr lang="en-CA" dirty="0" smtClean="0"/>
          </a:p>
          <a:p>
            <a:pPr marL="0" lvl="0" indent="0">
              <a:buNone/>
            </a:pPr>
            <a:r>
              <a:rPr lang="en-US" b="1" dirty="0" smtClean="0"/>
              <a:t>Future plans include</a:t>
            </a:r>
          </a:p>
          <a:p>
            <a:pPr lvl="0"/>
            <a:r>
              <a:rPr lang="en-US" b="1" dirty="0" smtClean="0"/>
              <a:t>Establish </a:t>
            </a:r>
            <a:r>
              <a:rPr lang="en-US" b="1" dirty="0"/>
              <a:t>a </a:t>
            </a:r>
            <a:r>
              <a:rPr lang="en-US" b="1" i="1" dirty="0">
                <a:solidFill>
                  <a:srgbClr val="008000"/>
                </a:solidFill>
              </a:rPr>
              <a:t>Kitchen Table Conversations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/>
              <a:t>program</a:t>
            </a:r>
            <a:r>
              <a:rPr lang="en-US" dirty="0"/>
              <a:t>, </a:t>
            </a:r>
            <a:endParaRPr lang="en-CA" dirty="0"/>
          </a:p>
          <a:p>
            <a:r>
              <a:rPr lang="en-GB" b="1" dirty="0"/>
              <a:t>Undertake </a:t>
            </a:r>
            <a:r>
              <a:rPr lang="en-GB" b="1" i="1" dirty="0">
                <a:solidFill>
                  <a:srgbClr val="008000"/>
                </a:solidFill>
              </a:rPr>
              <a:t>One Planet Neighbourhood Co-design </a:t>
            </a:r>
            <a:r>
              <a:rPr lang="en-GB" b="1" i="1" dirty="0" err="1">
                <a:solidFill>
                  <a:srgbClr val="008000"/>
                </a:solidFill>
              </a:rPr>
              <a:t>Charettes</a:t>
            </a:r>
            <a:r>
              <a:rPr lang="en-GB" dirty="0">
                <a:solidFill>
                  <a:srgbClr val="008000"/>
                </a:solidFill>
              </a:rPr>
              <a:t> </a:t>
            </a:r>
            <a:endParaRPr lang="en-GB" dirty="0" smtClean="0">
              <a:solidFill>
                <a:srgbClr val="008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Create a </a:t>
            </a:r>
            <a:r>
              <a:rPr lang="en-GB" i="1" dirty="0" smtClean="0">
                <a:solidFill>
                  <a:srgbClr val="008000"/>
                </a:solidFill>
              </a:rPr>
              <a:t>Seeds of a One Planet Region project</a:t>
            </a:r>
            <a:endParaRPr lang="en-GB" i="1" dirty="0" smtClean="0">
              <a:solidFill>
                <a:srgbClr val="008000"/>
              </a:solidFill>
            </a:endParaRPr>
          </a:p>
          <a:p>
            <a:r>
              <a:rPr lang="en-GB" b="1" dirty="0"/>
              <a:t>Establish </a:t>
            </a:r>
            <a:r>
              <a:rPr lang="en-GB" b="1" i="1" dirty="0" smtClean="0">
                <a:solidFill>
                  <a:srgbClr val="008000"/>
                </a:solidFill>
              </a:rPr>
              <a:t>a Partici</a:t>
            </a:r>
            <a:r>
              <a:rPr lang="en-GB" i="1" dirty="0" smtClean="0">
                <a:solidFill>
                  <a:srgbClr val="008000"/>
                </a:solidFill>
              </a:rPr>
              <a:t>pat</a:t>
            </a:r>
            <a:r>
              <a:rPr lang="en-GB" b="1" i="1" dirty="0" smtClean="0">
                <a:solidFill>
                  <a:srgbClr val="008000"/>
                </a:solidFill>
              </a:rPr>
              <a:t>ory Urban Futures program</a:t>
            </a:r>
          </a:p>
          <a:p>
            <a:r>
              <a:rPr lang="en-GB" b="1" dirty="0"/>
              <a:t>[Perhaps] create </a:t>
            </a:r>
            <a:r>
              <a:rPr lang="en-GB" b="1" i="1" dirty="0">
                <a:solidFill>
                  <a:srgbClr val="008000"/>
                </a:solidFill>
              </a:rPr>
              <a:t>One Planet Region Awards</a:t>
            </a:r>
            <a:r>
              <a:rPr lang="en-GB" dirty="0">
                <a:solidFill>
                  <a:srgbClr val="008000"/>
                </a:solidFill>
              </a:rPr>
              <a:t> </a:t>
            </a:r>
            <a:r>
              <a:rPr lang="en-CA" dirty="0" smtClean="0">
                <a:solidFill>
                  <a:srgbClr val="008000"/>
                </a:solidFill>
              </a:rPr>
              <a:t> 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9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8060" y="0"/>
            <a:ext cx="5942728" cy="1044000"/>
          </a:xfrm>
        </p:spPr>
        <p:txBody>
          <a:bodyPr>
            <a:noAutofit/>
          </a:bodyPr>
          <a:lstStyle/>
          <a:p>
            <a:r>
              <a:rPr lang="en-CA" sz="5400" b="1" dirty="0">
                <a:solidFill>
                  <a:srgbClr val="008000"/>
                </a:solidFill>
                <a:latin typeface="News Gothic MT"/>
                <a:cs typeface="News Gothic MT"/>
              </a:rPr>
              <a:t>Spin-off projects</a:t>
            </a:r>
            <a:r>
              <a:rPr lang="en-CA" sz="5400" dirty="0">
                <a:solidFill>
                  <a:srgbClr val="008000"/>
                </a:solidFill>
                <a:latin typeface="News Gothic MT"/>
                <a:cs typeface="News Gothic MT"/>
              </a:rPr>
              <a:t> </a:t>
            </a:r>
            <a:endParaRPr lang="en-US" sz="5400" dirty="0">
              <a:solidFill>
                <a:srgbClr val="008000"/>
              </a:solidFill>
              <a:latin typeface="News Gothic MT"/>
              <a:cs typeface="News Gothic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188" y="1093301"/>
            <a:ext cx="8229600" cy="5220664"/>
          </a:xfrm>
        </p:spPr>
        <p:txBody>
          <a:bodyPr>
            <a:normAutofit fontScale="85000" lnSpcReduction="20000"/>
          </a:bodyPr>
          <a:lstStyle/>
          <a:p>
            <a:pPr marL="514350" indent="-457200"/>
            <a:r>
              <a:rPr lang="en-GB" b="1" dirty="0" smtClean="0"/>
              <a:t>Working </a:t>
            </a:r>
            <a:r>
              <a:rPr lang="en-GB" b="1" dirty="0"/>
              <a:t>with the Community Social Planning Council to look at the </a:t>
            </a:r>
            <a:r>
              <a:rPr lang="en-GB" b="1" dirty="0">
                <a:solidFill>
                  <a:srgbClr val="008000"/>
                </a:solidFill>
              </a:rPr>
              <a:t>social justice and employment </a:t>
            </a:r>
            <a:r>
              <a:rPr lang="en-GB" b="1" dirty="0" smtClean="0"/>
              <a:t>implications of a One Planet Region</a:t>
            </a:r>
          </a:p>
          <a:p>
            <a:pPr marL="514350" indent="-457200"/>
            <a:r>
              <a:rPr lang="en-GB" b="1" dirty="0"/>
              <a:t>Working with faith organisations to explore the </a:t>
            </a:r>
            <a:r>
              <a:rPr lang="en-GB" b="1" dirty="0">
                <a:solidFill>
                  <a:srgbClr val="008000"/>
                </a:solidFill>
              </a:rPr>
              <a:t>ethical and spiritual dimensions </a:t>
            </a:r>
            <a:r>
              <a:rPr lang="en-GB" b="1" dirty="0"/>
              <a:t>of One Planet </a:t>
            </a:r>
            <a:r>
              <a:rPr lang="en-GB" b="1" dirty="0" smtClean="0"/>
              <a:t>Living</a:t>
            </a:r>
          </a:p>
          <a:p>
            <a:pPr marL="514350" indent="-457200"/>
            <a:r>
              <a:rPr lang="en-GB" b="1" dirty="0" smtClean="0"/>
              <a:t>Initiating a </a:t>
            </a:r>
            <a:r>
              <a:rPr lang="en-GB" b="1" dirty="0"/>
              <a:t>discussion about an initiative around </a:t>
            </a:r>
            <a:r>
              <a:rPr lang="en-GB" b="1" dirty="0">
                <a:solidFill>
                  <a:srgbClr val="008000"/>
                </a:solidFill>
              </a:rPr>
              <a:t>art, nature and place</a:t>
            </a:r>
            <a:r>
              <a:rPr lang="en-GB" b="1" dirty="0"/>
              <a:t> </a:t>
            </a:r>
            <a:r>
              <a:rPr lang="en-GB" b="1" dirty="0" smtClean="0"/>
              <a:t>to engage </a:t>
            </a:r>
            <a:r>
              <a:rPr lang="en-GB" b="1" dirty="0"/>
              <a:t>people in considering </a:t>
            </a:r>
            <a:r>
              <a:rPr lang="en-GB" b="1" dirty="0" smtClean="0"/>
              <a:t>these </a:t>
            </a:r>
            <a:r>
              <a:rPr lang="en-GB" b="1" dirty="0"/>
              <a:t>global ecological </a:t>
            </a:r>
            <a:r>
              <a:rPr lang="en-GB" b="1" dirty="0" smtClean="0"/>
              <a:t>challenges </a:t>
            </a:r>
            <a:r>
              <a:rPr lang="en-GB" b="1" dirty="0"/>
              <a:t>and possible actions.</a:t>
            </a:r>
            <a:endParaRPr lang="en-CA" b="1" dirty="0"/>
          </a:p>
          <a:p>
            <a:pPr marL="514350" indent="-457200"/>
            <a:r>
              <a:rPr lang="en-GB" b="1" dirty="0"/>
              <a:t>An </a:t>
            </a:r>
            <a:r>
              <a:rPr lang="en-GB" b="1" dirty="0">
                <a:solidFill>
                  <a:srgbClr val="008000"/>
                </a:solidFill>
              </a:rPr>
              <a:t>ecological economics </a:t>
            </a:r>
            <a:r>
              <a:rPr lang="en-GB" b="1" dirty="0" smtClean="0"/>
              <a:t>group, </a:t>
            </a:r>
            <a:r>
              <a:rPr lang="en-GB" b="1" dirty="0"/>
              <a:t>linked to the Green New Deal, looking at what </a:t>
            </a:r>
            <a:r>
              <a:rPr lang="en-GB" b="1" dirty="0" smtClean="0"/>
              <a:t>a local ecological </a:t>
            </a:r>
            <a:r>
              <a:rPr lang="en-GB" b="1" dirty="0"/>
              <a:t>economy would look </a:t>
            </a:r>
            <a:r>
              <a:rPr lang="en-GB" b="1" dirty="0" smtClean="0"/>
              <a:t>like</a:t>
            </a:r>
          </a:p>
        </p:txBody>
      </p:sp>
    </p:spTree>
    <p:extLst>
      <p:ext uri="{BB962C8B-B14F-4D97-AF65-F5344CB8AC3E}">
        <p14:creationId xmlns:p14="http://schemas.microsoft.com/office/powerpoint/2010/main" val="242956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747" y="57300"/>
            <a:ext cx="6217251" cy="961467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8000"/>
                </a:solidFill>
                <a:latin typeface="News Gothic MT"/>
                <a:cs typeface="News Gothic MT"/>
              </a:rPr>
              <a:t>Local Seeds of a One Planet Region</a:t>
            </a:r>
            <a:endParaRPr lang="en-US" sz="4800" b="1" dirty="0">
              <a:solidFill>
                <a:srgbClr val="008000"/>
              </a:solidFill>
              <a:latin typeface="News Gothic MT"/>
              <a:cs typeface="News Gothic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4431"/>
            <a:ext cx="8229600" cy="5039478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New project under </a:t>
            </a:r>
            <a:r>
              <a:rPr lang="en-US" sz="2800" dirty="0" smtClean="0">
                <a:solidFill>
                  <a:srgbClr val="FF0000"/>
                </a:solidFill>
              </a:rPr>
              <a:t>development</a:t>
            </a:r>
          </a:p>
          <a:p>
            <a:r>
              <a:rPr lang="en-US" sz="2800" dirty="0" smtClean="0"/>
              <a:t>Based on ‘Seeds of a Good Anthropocene’</a:t>
            </a:r>
          </a:p>
          <a:p>
            <a:r>
              <a:rPr lang="en-US" sz="2800" dirty="0" smtClean="0"/>
              <a:t>People, groups and </a:t>
            </a:r>
            <a:r>
              <a:rPr lang="en-US" sz="2800" dirty="0" err="1" smtClean="0"/>
              <a:t>organisations</a:t>
            </a:r>
            <a:r>
              <a:rPr lang="en-US" sz="2800" dirty="0" smtClean="0"/>
              <a:t> that are working locally to take us towards a One Planet Region can register themselves</a:t>
            </a:r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Simple keyword check-off will make </a:t>
            </a:r>
            <a:r>
              <a:rPr lang="en-US" dirty="0"/>
              <a:t>it easily searchable  </a:t>
            </a:r>
          </a:p>
          <a:p>
            <a:pPr lvl="1"/>
            <a:r>
              <a:rPr lang="en-US" sz="2400" dirty="0" smtClean="0"/>
              <a:t>areas </a:t>
            </a:r>
            <a:r>
              <a:rPr lang="en-US" sz="2400" dirty="0"/>
              <a:t>of work </a:t>
            </a:r>
            <a:r>
              <a:rPr lang="en-US" sz="2400" dirty="0" smtClean="0"/>
              <a:t>(issues-focused or systems change-focused)</a:t>
            </a:r>
          </a:p>
          <a:p>
            <a:pPr lvl="1"/>
            <a:r>
              <a:rPr lang="en-US" sz="2400" dirty="0" smtClean="0"/>
              <a:t>approach, services offered, location </a:t>
            </a:r>
            <a:r>
              <a:rPr lang="en-US" sz="2400" dirty="0" err="1" smtClean="0"/>
              <a:t>etc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16641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8158" y="67883"/>
            <a:ext cx="6158641" cy="11430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8000"/>
                </a:solidFill>
                <a:latin typeface="News Gothic MT"/>
                <a:cs typeface="News Gothic MT"/>
              </a:rPr>
              <a:t>Help us create a Program of Work </a:t>
            </a:r>
            <a:endParaRPr lang="en-US" sz="4800" b="1" dirty="0">
              <a:solidFill>
                <a:srgbClr val="008000"/>
              </a:solidFill>
              <a:latin typeface="News Gothic MT"/>
              <a:cs typeface="News Gothic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sz="3300" b="1" dirty="0" smtClean="0">
                <a:effectLst/>
              </a:rPr>
              <a:t> </a:t>
            </a:r>
            <a:endParaRPr lang="en-CA" sz="33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600200"/>
            <a:ext cx="841761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News Gothic MT"/>
                <a:cs typeface="News Gothic MT"/>
              </a:rPr>
              <a:t>Planning and organising this takes people with time and </a:t>
            </a:r>
            <a:r>
              <a:rPr lang="en-GB" sz="3200" b="1" dirty="0" smtClean="0">
                <a:latin typeface="News Gothic MT"/>
                <a:cs typeface="News Gothic MT"/>
              </a:rPr>
              <a:t>energy</a:t>
            </a:r>
            <a:endParaRPr lang="en-GB" sz="3200" b="1" dirty="0">
              <a:latin typeface="News Gothic MT"/>
              <a:cs typeface="News Gothic MT"/>
            </a:endParaRPr>
          </a:p>
          <a:p>
            <a:pPr algn="ctr"/>
            <a:r>
              <a:rPr lang="en-GB" sz="3200" b="1" dirty="0" smtClean="0">
                <a:latin typeface="News Gothic MT"/>
                <a:cs typeface="News Gothic MT"/>
              </a:rPr>
              <a:t> </a:t>
            </a:r>
            <a:r>
              <a:rPr lang="en-GB" sz="2800" b="1" dirty="0" smtClean="0">
                <a:latin typeface="News Gothic MT"/>
                <a:cs typeface="News Gothic MT"/>
              </a:rPr>
              <a:t>and </a:t>
            </a:r>
            <a:r>
              <a:rPr lang="en-GB" sz="2800" b="1" dirty="0">
                <a:latin typeface="News Gothic MT"/>
                <a:cs typeface="News Gothic MT"/>
              </a:rPr>
              <a:t>of course we need to find some financial support. </a:t>
            </a:r>
            <a:endParaRPr lang="en-GB" sz="2800" b="1" dirty="0" smtClean="0">
              <a:latin typeface="News Gothic MT"/>
              <a:cs typeface="News Gothic MT"/>
            </a:endParaRPr>
          </a:p>
          <a:p>
            <a:pPr algn="ctr"/>
            <a:endParaRPr lang="en-GB" sz="2000" b="1" dirty="0" smtClean="0">
              <a:latin typeface="News Gothic MT"/>
              <a:cs typeface="News Gothic MT"/>
            </a:endParaRPr>
          </a:p>
          <a:p>
            <a:pPr algn="ctr"/>
            <a:r>
              <a:rPr lang="en-GB" sz="2800" b="1" dirty="0" smtClean="0">
                <a:latin typeface="News Gothic MT"/>
                <a:cs typeface="News Gothic MT"/>
              </a:rPr>
              <a:t>So </a:t>
            </a:r>
            <a:r>
              <a:rPr lang="en-GB" sz="2800" b="1" dirty="0">
                <a:latin typeface="News Gothic MT"/>
                <a:cs typeface="News Gothic MT"/>
              </a:rPr>
              <a:t>if you would like to be involved in any of these </a:t>
            </a:r>
            <a:r>
              <a:rPr lang="en-GB" sz="2800" b="1" dirty="0" smtClean="0">
                <a:latin typeface="News Gothic MT"/>
                <a:cs typeface="News Gothic MT"/>
              </a:rPr>
              <a:t>plans </a:t>
            </a:r>
          </a:p>
          <a:p>
            <a:pPr algn="ctr"/>
            <a:r>
              <a:rPr lang="en-GB" sz="2800" b="1" dirty="0" smtClean="0">
                <a:latin typeface="News Gothic MT"/>
                <a:cs typeface="News Gothic MT"/>
              </a:rPr>
              <a:t>please </a:t>
            </a:r>
            <a:r>
              <a:rPr lang="en-GB" sz="2800" b="1" dirty="0">
                <a:latin typeface="News Gothic MT"/>
                <a:cs typeface="News Gothic MT"/>
              </a:rPr>
              <a:t>contact me.</a:t>
            </a:r>
            <a:endParaRPr lang="en-CA" sz="2800" b="1" dirty="0">
              <a:latin typeface="News Gothic MT"/>
              <a:cs typeface="News Gothic MT"/>
            </a:endParaRPr>
          </a:p>
          <a:p>
            <a:pPr algn="ctr"/>
            <a:r>
              <a:rPr lang="en-GB" sz="3200" b="1" dirty="0">
                <a:latin typeface="News Gothic MT"/>
                <a:cs typeface="News Gothic MT"/>
              </a:rPr>
              <a:t>Trevor Hancock</a:t>
            </a:r>
            <a:endParaRPr lang="en-CA" sz="3200" b="1" dirty="0">
              <a:latin typeface="News Gothic MT"/>
              <a:cs typeface="News Gothic MT"/>
            </a:endParaRPr>
          </a:p>
          <a:p>
            <a:pPr algn="ctr"/>
            <a:r>
              <a:rPr lang="en-GB" sz="3200" b="1" u="sng" dirty="0">
                <a:latin typeface="News Gothic MT"/>
                <a:cs typeface="News Gothic MT"/>
                <a:hlinkClick r:id="rId2"/>
              </a:rPr>
              <a:t>Thancock@uvic.ca</a:t>
            </a:r>
            <a:r>
              <a:rPr lang="en-GB" sz="3200" b="1" dirty="0">
                <a:latin typeface="News Gothic MT"/>
                <a:cs typeface="News Gothic MT"/>
              </a:rPr>
              <a:t> </a:t>
            </a:r>
            <a:endParaRPr lang="en-CA" sz="3200" b="1" dirty="0">
              <a:latin typeface="News Gothic MT"/>
              <a:cs typeface="News Gothic M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70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7606" y="0"/>
            <a:ext cx="6526179" cy="921252"/>
          </a:xfrm>
        </p:spPr>
        <p:txBody>
          <a:bodyPr>
            <a:noAutofit/>
          </a:bodyPr>
          <a:lstStyle/>
          <a:p>
            <a:r>
              <a:rPr lang="en-US" sz="6000" dirty="0" smtClean="0"/>
              <a:t>2021 Program</a:t>
            </a:r>
            <a:endParaRPr lang="en-CA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3708"/>
            <a:ext cx="8229600" cy="526963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u="sng" dirty="0"/>
              <a:t>Theme: Seeds of a One Planet Region</a:t>
            </a:r>
          </a:p>
          <a:p>
            <a:r>
              <a:rPr lang="en-US" sz="2400" dirty="0"/>
              <a:t>We will find and showcase people and </a:t>
            </a:r>
            <a:r>
              <a:rPr lang="en-US" sz="2400" dirty="0" err="1"/>
              <a:t>organisations</a:t>
            </a:r>
            <a:r>
              <a:rPr lang="en-US" sz="2400" dirty="0"/>
              <a:t> who are working to create One Planet living in this region.</a:t>
            </a:r>
          </a:p>
          <a:p>
            <a:r>
              <a:rPr lang="en-US" sz="2400" dirty="0"/>
              <a:t>We will base this on </a:t>
            </a:r>
            <a:r>
              <a:rPr lang="en-US" sz="2400" dirty="0" err="1"/>
              <a:t>Bioregional’s</a:t>
            </a:r>
            <a:r>
              <a:rPr lang="en-US" sz="2400" dirty="0"/>
              <a:t> 10 One Planet Living principles that underlie One Planet </a:t>
            </a:r>
            <a:r>
              <a:rPr lang="en-US" sz="2400" dirty="0" err="1" smtClean="0"/>
              <a:t>Saanich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u="sng" dirty="0" smtClean="0"/>
              <a:t>Schedule</a:t>
            </a:r>
            <a:endParaRPr lang="en-US" sz="2400" u="sng" dirty="0"/>
          </a:p>
          <a:p>
            <a:r>
              <a:rPr lang="en-US" sz="2400" dirty="0" smtClean="0"/>
              <a:t>January – One Planet </a:t>
            </a:r>
            <a:r>
              <a:rPr lang="en-US" sz="2400" dirty="0" err="1" smtClean="0"/>
              <a:t>Saanich</a:t>
            </a:r>
            <a:endParaRPr lang="en-US" sz="2400" dirty="0" smtClean="0"/>
          </a:p>
          <a:p>
            <a:r>
              <a:rPr lang="en-US" sz="2400" dirty="0" smtClean="0"/>
              <a:t>February – we will be inviting folks from </a:t>
            </a:r>
            <a:r>
              <a:rPr lang="en-US" sz="2400" dirty="0" err="1" smtClean="0"/>
              <a:t>Sooke</a:t>
            </a:r>
            <a:endParaRPr lang="en-US" sz="2400" dirty="0" smtClean="0"/>
          </a:p>
          <a:p>
            <a:r>
              <a:rPr lang="en-US" sz="2400" dirty="0" smtClean="0"/>
              <a:t>Future sessions TBC, based on the principles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345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8000"/>
                </a:solidFill>
                <a:latin typeface="News Gothic MT"/>
                <a:cs typeface="News Gothic MT"/>
              </a:rPr>
              <a:t>Resources from </a:t>
            </a:r>
            <a:br>
              <a:rPr lang="en-US" sz="4800" b="1" dirty="0" smtClean="0">
                <a:solidFill>
                  <a:srgbClr val="008000"/>
                </a:solidFill>
                <a:latin typeface="News Gothic MT"/>
                <a:cs typeface="News Gothic MT"/>
              </a:rPr>
            </a:br>
            <a:r>
              <a:rPr lang="en-US" sz="4800" b="1" dirty="0" smtClean="0">
                <a:solidFill>
                  <a:srgbClr val="008000"/>
                </a:solidFill>
                <a:latin typeface="News Gothic MT"/>
                <a:cs typeface="News Gothic MT"/>
              </a:rPr>
              <a:t>past Conversations</a:t>
            </a:r>
            <a:endParaRPr lang="en-US" sz="4800" b="1" dirty="0">
              <a:solidFill>
                <a:srgbClr val="008000"/>
              </a:solidFill>
              <a:latin typeface="News Gothic MT"/>
              <a:cs typeface="News Gothic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8560"/>
            <a:ext cx="8229600" cy="4107603"/>
          </a:xfrm>
        </p:spPr>
        <p:txBody>
          <a:bodyPr/>
          <a:lstStyle/>
          <a:p>
            <a:r>
              <a:rPr lang="en-US" b="1" dirty="0" smtClean="0"/>
              <a:t>Most of the PPTs from past presentations are available on Creatively United’s website</a:t>
            </a:r>
            <a:endParaRPr lang="en-US" b="1" dirty="0"/>
          </a:p>
          <a:p>
            <a:pPr marL="0" indent="0">
              <a:buNone/>
            </a:pPr>
            <a:r>
              <a:rPr lang="en-US" b="1" dirty="0">
                <a:hlinkClick r:id="rId2"/>
              </a:rPr>
              <a:t>https://creativelyunited.org/one-planet-region/resources</a:t>
            </a:r>
            <a:r>
              <a:rPr lang="en-US" b="1" dirty="0" smtClean="0">
                <a:hlinkClick r:id="rId2"/>
              </a:rPr>
              <a:t>/</a:t>
            </a:r>
            <a:r>
              <a:rPr lang="en-US" b="1" dirty="0" smtClean="0"/>
              <a:t>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6624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itle 1"/>
          <p:cNvSpPr>
            <a:spLocks noGrp="1"/>
          </p:cNvSpPr>
          <p:nvPr>
            <p:ph type="title"/>
          </p:nvPr>
        </p:nvSpPr>
        <p:spPr>
          <a:xfrm>
            <a:off x="404145" y="1141558"/>
            <a:ext cx="3479800" cy="960437"/>
          </a:xfrm>
        </p:spPr>
        <p:txBody>
          <a:bodyPr anchor="t"/>
          <a:lstStyle/>
          <a:p>
            <a:pPr eaLnBrk="1" hangingPunct="1"/>
            <a:r>
              <a:rPr lang="en-US" sz="5400" dirty="0">
                <a:latin typeface="News Gothic MT" charset="0"/>
              </a:rPr>
              <a:t>Contact</a:t>
            </a:r>
          </a:p>
        </p:txBody>
      </p:sp>
      <p:sp>
        <p:nvSpPr>
          <p:cNvPr id="105474" name="Content Placeholder 2"/>
          <p:cNvSpPr>
            <a:spLocks noGrp="1"/>
          </p:cNvSpPr>
          <p:nvPr>
            <p:ph idx="1"/>
          </p:nvPr>
        </p:nvSpPr>
        <p:spPr>
          <a:xfrm>
            <a:off x="0" y="1995162"/>
            <a:ext cx="4378325" cy="4343400"/>
          </a:xfrm>
        </p:spPr>
        <p:txBody>
          <a:bodyPr/>
          <a:lstStyle/>
          <a:p>
            <a:pPr marL="0" indent="0" algn="ctr" eaLnBrk="1" hangingPunct="1">
              <a:buFont typeface="Wingdings 2" charset="0"/>
              <a:buNone/>
            </a:pPr>
            <a:r>
              <a:rPr lang="en-US" sz="2800" dirty="0">
                <a:latin typeface="News Gothic MT" charset="0"/>
                <a:cs typeface="News Gothic MT" charset="0"/>
              </a:rPr>
              <a:t>Dr. Trevor Hancock</a:t>
            </a:r>
          </a:p>
          <a:p>
            <a:pPr marL="0" indent="0" algn="ctr" eaLnBrk="1" hangingPunct="1">
              <a:buFont typeface="Wingdings 2" charset="0"/>
              <a:buNone/>
            </a:pPr>
            <a:r>
              <a:rPr lang="en-US" sz="2800" dirty="0">
                <a:latin typeface="News Gothic MT" charset="0"/>
                <a:cs typeface="News Gothic MT" charset="0"/>
                <a:hlinkClick r:id="rId2"/>
              </a:rPr>
              <a:t>Thancock@uvic.ca</a:t>
            </a:r>
            <a:endParaRPr lang="en-US" sz="2800" dirty="0">
              <a:latin typeface="News Gothic MT" charset="0"/>
              <a:cs typeface="News Gothic MT" charset="0"/>
            </a:endParaRPr>
          </a:p>
          <a:p>
            <a:pPr marL="0" indent="0" algn="ctr" eaLnBrk="1" hangingPunct="1">
              <a:buFont typeface="Wingdings 2" charset="0"/>
              <a:buNone/>
            </a:pPr>
            <a:r>
              <a:rPr lang="en-US" sz="2800" dirty="0">
                <a:latin typeface="News Gothic MT" charset="0"/>
                <a:cs typeface="News Gothic MT" charset="0"/>
              </a:rPr>
              <a:t>Website: </a:t>
            </a:r>
          </a:p>
          <a:p>
            <a:pPr marL="0" indent="0" algn="ctr" eaLnBrk="1" hangingPunct="1">
              <a:buFont typeface="Wingdings 2" charset="0"/>
              <a:buNone/>
            </a:pPr>
            <a:r>
              <a:rPr lang="en-US" sz="2800" u="sng" dirty="0">
                <a:latin typeface="News Gothic MT" charset="0"/>
                <a:cs typeface="News Gothic MT" charset="0"/>
                <a:hlinkClick r:id="rId3"/>
              </a:rPr>
              <a:t>https://</a:t>
            </a:r>
            <a:r>
              <a:rPr lang="en-US" sz="2800" u="sng" dirty="0" smtClean="0">
                <a:latin typeface="News Gothic MT" charset="0"/>
                <a:cs typeface="News Gothic MT" charset="0"/>
                <a:hlinkClick r:id="rId3"/>
              </a:rPr>
              <a:t>trevorhancock.org</a:t>
            </a:r>
            <a:endParaRPr lang="en-US" sz="2800" u="sng" dirty="0" smtClean="0">
              <a:latin typeface="News Gothic MT" charset="0"/>
              <a:cs typeface="News Gothic MT" charset="0"/>
            </a:endParaRPr>
          </a:p>
          <a:p>
            <a:pPr marL="0" indent="0" algn="ctr">
              <a:buNone/>
            </a:pPr>
            <a:endParaRPr lang="en-US" sz="1600" dirty="0" smtClean="0">
              <a:hlinkClick r:id="rId4"/>
            </a:endParaRPr>
          </a:p>
          <a:p>
            <a:pPr marL="0" indent="0" algn="ctr">
              <a:buNone/>
            </a:pPr>
            <a:r>
              <a:rPr lang="en-US" sz="2800" dirty="0" smtClean="0">
                <a:hlinkClick r:id="rId4"/>
              </a:rPr>
              <a:t>https</a:t>
            </a:r>
            <a:r>
              <a:rPr lang="en-US" sz="2800" dirty="0">
                <a:hlinkClick r:id="rId4"/>
              </a:rPr>
              <a:t>://oneplanetconversations.ca</a:t>
            </a:r>
            <a:r>
              <a:rPr lang="en-US" sz="2800" dirty="0"/>
              <a:t> </a:t>
            </a:r>
          </a:p>
          <a:p>
            <a:pPr marL="0" indent="0" algn="ctr" eaLnBrk="1" hangingPunct="1">
              <a:buFont typeface="Wingdings 2" charset="0"/>
              <a:buNone/>
            </a:pPr>
            <a:endParaRPr lang="en-US" sz="2800" dirty="0">
              <a:latin typeface="News Gothic MT" charset="0"/>
              <a:cs typeface="News Gothic MT" charset="0"/>
            </a:endParaRPr>
          </a:p>
        </p:txBody>
      </p:sp>
      <p:pic>
        <p:nvPicPr>
          <p:cNvPr id="105475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865188"/>
            <a:ext cx="4848225" cy="522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24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2000">
        <p:cut/>
      </p:transition>
    </mc:Choice>
    <mc:Fallback xmlns="">
      <p:transition xmlns:p14="http://schemas.microsoft.com/office/powerpoint/2010/main" advClick="0" advTm="12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OPR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 Masse´ presentation ACRSPS v.4 SRS copy.thmx</Template>
  <TotalTime>18435</TotalTime>
  <Words>922</Words>
  <Application>Microsoft Macintosh PowerPoint</Application>
  <PresentationFormat>On-screen Show (4:3)</PresentationFormat>
  <Paragraphs>115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COPR Theme</vt:lpstr>
      <vt:lpstr>PowerPoint Presentation</vt:lpstr>
      <vt:lpstr> An Introduction to Conversations for  a One Planet Region</vt:lpstr>
      <vt:lpstr>Territory acknowledgement</vt:lpstr>
      <vt:lpstr>Origins</vt:lpstr>
      <vt:lpstr>The COPR Society</vt:lpstr>
      <vt:lpstr>Vision and mission</vt:lpstr>
      <vt:lpstr>PowerPoint Presentation</vt:lpstr>
      <vt:lpstr>1. The basic problem –  More than one Earth </vt:lpstr>
      <vt:lpstr>We behave in this region  as if we have all this . . . </vt:lpstr>
      <vt:lpstr>. . . but this is what  we actually have</vt:lpstr>
      <vt:lpstr>We are using much more than our fair share of the Earth’s biocapacity and resources</vt:lpstr>
      <vt:lpstr>The greatest challenge we face in the 21st century </vt:lpstr>
      <vt:lpstr>To get to a One Planet Region  – our fair share of the Earth -   means a 70% reduction in our  ecological footprint  </vt:lpstr>
      <vt:lpstr>One Planet Saanich</vt:lpstr>
      <vt:lpstr>PowerPoint Presentation</vt:lpstr>
      <vt:lpstr>Local ecological footprint = 3 + planets</vt:lpstr>
      <vt:lpstr>PowerPoint Presentation</vt:lpstr>
      <vt:lpstr>2. Our activities </vt:lpstr>
      <vt:lpstr>Expanding, deepening and connecting the Conversation </vt:lpstr>
      <vt:lpstr>Expanding and deepening</vt:lpstr>
      <vt:lpstr>Spin-off projects </vt:lpstr>
      <vt:lpstr>Local Seeds of a One Planet Region</vt:lpstr>
      <vt:lpstr>Help us create a Program of Work </vt:lpstr>
      <vt:lpstr>2021 Program</vt:lpstr>
      <vt:lpstr>Resources from  past Conversations</vt:lpstr>
      <vt:lpstr>Contact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Trevor Hancock</dc:creator>
  <cp:lastModifiedBy>Trevor Hancock</cp:lastModifiedBy>
  <cp:revision>97</cp:revision>
  <dcterms:created xsi:type="dcterms:W3CDTF">2017-06-12T20:18:53Z</dcterms:created>
  <dcterms:modified xsi:type="dcterms:W3CDTF">2021-01-28T19:43:30Z</dcterms:modified>
</cp:coreProperties>
</file>